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</p:sldMasterIdLst>
  <p:notesMasterIdLst>
    <p:notesMasterId r:id="rId45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307" r:id="rId10"/>
    <p:sldId id="278" r:id="rId11"/>
    <p:sldId id="279" r:id="rId12"/>
    <p:sldId id="280" r:id="rId13"/>
    <p:sldId id="281" r:id="rId14"/>
    <p:sldId id="304" r:id="rId15"/>
    <p:sldId id="282" r:id="rId16"/>
    <p:sldId id="283" r:id="rId17"/>
    <p:sldId id="305" r:id="rId18"/>
    <p:sldId id="284" r:id="rId19"/>
    <p:sldId id="285" r:id="rId20"/>
    <p:sldId id="306" r:id="rId21"/>
    <p:sldId id="286" r:id="rId22"/>
    <p:sldId id="287" r:id="rId23"/>
    <p:sldId id="292" r:id="rId24"/>
    <p:sldId id="293" r:id="rId25"/>
    <p:sldId id="295" r:id="rId26"/>
    <p:sldId id="296" r:id="rId27"/>
    <p:sldId id="266" r:id="rId28"/>
    <p:sldId id="298" r:id="rId29"/>
    <p:sldId id="299" r:id="rId30"/>
    <p:sldId id="300" r:id="rId31"/>
    <p:sldId id="301" r:id="rId32"/>
    <p:sldId id="302" r:id="rId33"/>
    <p:sldId id="303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</p:sldIdLst>
  <p:sldSz cx="18288000" cy="10287000"/>
  <p:notesSz cx="6858000" cy="9144000"/>
  <p:embeddedFontLst>
    <p:embeddedFont>
      <p:font typeface="맑은 고딕" panose="020B0503020000020004" pitchFamily="34" charset="-127"/>
      <p:regular r:id="rId46"/>
      <p:bold r:id="rId47"/>
    </p:embeddedFont>
    <p:embeddedFont>
      <p:font typeface="Cambria Math" panose="02040503050406030204" pitchFamily="18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626" autoAdjust="0"/>
  </p:normalViewPr>
  <p:slideViewPr>
    <p:cSldViewPr>
      <p:cViewPr>
        <p:scale>
          <a:sx n="83" d="100"/>
          <a:sy n="83" d="100"/>
        </p:scale>
        <p:origin x="1320" y="144"/>
      </p:cViewPr>
      <p:guideLst>
        <p:guide orient="horz" pos="21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51074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3902743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7901150" y="1043752"/>
            <a:ext cx="2485699" cy="704114"/>
            <a:chOff x="0" y="0"/>
            <a:chExt cx="812800" cy="230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353800" y="6743700"/>
            <a:ext cx="5153194" cy="25431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000"/>
              </a:lnSpc>
              <a:defRPr/>
            </a:pPr>
            <a:r>
              <a:rPr lang="en-US" altLang="ko-KR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19011236</a:t>
            </a:r>
            <a:r>
              <a:rPr lang="ko-KR" altLang="en-US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 오준원</a:t>
            </a:r>
          </a:p>
          <a:p>
            <a:pPr marL="0" lvl="0" indent="0" algn="ctr">
              <a:lnSpc>
                <a:spcPts val="4000"/>
              </a:lnSpc>
              <a:defRPr/>
            </a:pPr>
            <a:r>
              <a:rPr lang="en-US" altLang="ko-KR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21070721</a:t>
            </a:r>
            <a:r>
              <a:rPr lang="ko-KR" altLang="en-US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 김예서</a:t>
            </a:r>
          </a:p>
          <a:p>
            <a:pPr marL="0" lvl="0" indent="0" algn="ctr">
              <a:lnSpc>
                <a:spcPts val="4000"/>
              </a:lnSpc>
              <a:defRPr/>
            </a:pPr>
            <a:r>
              <a:rPr lang="en-US" altLang="ko-KR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22013319</a:t>
            </a:r>
            <a:r>
              <a:rPr lang="ko-KR" altLang="en-US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 진준석</a:t>
            </a:r>
          </a:p>
          <a:p>
            <a:pPr marL="0" lvl="0" indent="0" algn="ctr">
              <a:lnSpc>
                <a:spcPts val="4000"/>
              </a:lnSpc>
              <a:defRPr/>
            </a:pPr>
            <a:r>
              <a:rPr lang="en-US" altLang="ko-KR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23011362</a:t>
            </a:r>
            <a:r>
              <a:rPr lang="ko-KR" altLang="en-US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 윤하연</a:t>
            </a:r>
          </a:p>
          <a:p>
            <a:pPr marL="0" lvl="0" indent="0" algn="ctr">
              <a:lnSpc>
                <a:spcPts val="4000"/>
              </a:lnSpc>
              <a:defRPr/>
            </a:pPr>
            <a:r>
              <a:rPr lang="en-US" altLang="ko-KR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23011384</a:t>
            </a:r>
            <a:r>
              <a:rPr lang="ko-KR" altLang="en-US" sz="2500" b="1" spc="87">
                <a:solidFill>
                  <a:srgbClr val="000000"/>
                </a:solidFill>
                <a:latin typeface="맑은 고딕"/>
                <a:cs typeface="Canva Sans Bold"/>
                <a:sym typeface="Canva Sans Bold"/>
              </a:rPr>
              <a:t> 강상훈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03457" y="1947891"/>
            <a:ext cx="11681086" cy="15954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0" spc="-719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팀 프로젝트 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00299" y="4155155"/>
            <a:ext cx="13487400" cy="531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  <a:defRPr/>
            </a:pPr>
            <a:r>
              <a:rPr lang="ko-KR" altLang="en-US" sz="3000" b="0" spc="-6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 『실시간 날씨에 기반한 감기 가능지수 및 가장 가까운 약국정보 찾기』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25200" y="6134100"/>
            <a:ext cx="4952180" cy="533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  <a:defRPr/>
            </a:pPr>
            <a:r>
              <a:rPr lang="ko-KR" altLang="en-US" sz="2500" b="0" spc="-6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항공우주응용</a:t>
            </a:r>
            <a:r>
              <a:rPr lang="en-US" altLang="ko-KR" sz="2500" b="0" spc="-6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SW1</a:t>
            </a:r>
            <a:r>
              <a:rPr lang="ko-KR" altLang="en-US" sz="2500" b="0" spc="-6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 </a:t>
            </a:r>
            <a:r>
              <a:rPr lang="en-US" altLang="ko-KR" sz="2500" b="0" spc="-6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002</a:t>
            </a:r>
            <a:r>
              <a:rPr lang="ko-KR" altLang="en-US" sz="2500" b="0" spc="-6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반 </a:t>
            </a:r>
            <a:r>
              <a:rPr lang="en-US" altLang="ko-KR" sz="2500" b="0" spc="-6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4</a:t>
            </a:r>
            <a:r>
              <a:rPr lang="ko-KR" altLang="en-US" sz="2500" b="0" spc="-6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43655" y="1160859"/>
            <a:ext cx="1800688" cy="4393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0" spc="-49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7960" y="2809180"/>
            <a:ext cx="3810000" cy="42059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19400" y="7277100"/>
            <a:ext cx="41910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 err="1">
                <a:latin typeface="맑은 고딕"/>
              </a:rPr>
              <a:t>open_window</a:t>
            </a:r>
            <a:r>
              <a:rPr lang="ko-KR" altLang="en-US" sz="2500" b="1" dirty="0">
                <a:latin typeface="맑은 고딕"/>
              </a:rPr>
              <a:t> 파일 실행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0" y="3132899"/>
            <a:ext cx="7162800" cy="383940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686800" y="7277100"/>
            <a:ext cx="6553200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맑은 고딕"/>
              </a:rPr>
              <a:t>Upload File</a:t>
            </a:r>
            <a:r>
              <a:rPr lang="ko-KR" altLang="en-US" sz="2500" b="1">
                <a:latin typeface="맑은 고딕"/>
              </a:rPr>
              <a:t> 클릭시 </a:t>
            </a:r>
            <a:r>
              <a:rPr lang="en-US" altLang="ko-KR" sz="2500" b="1">
                <a:latin typeface="맑은 고딕"/>
              </a:rPr>
              <a:t>NMEA</a:t>
            </a:r>
            <a:r>
              <a:rPr lang="ko-KR" altLang="en-US" sz="2500" b="1">
                <a:latin typeface="맑은 고딕"/>
              </a:rPr>
              <a:t> 데이터 선택가능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858000" y="5143500"/>
            <a:ext cx="990600" cy="0"/>
          </a:xfrm>
          <a:prstGeom prst="straightConnector1">
            <a:avLst/>
          </a:prstGeom>
          <a:ln w="762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057400" y="8648700"/>
            <a:ext cx="5638800" cy="845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latin typeface="맑은 고딕"/>
              </a:rPr>
              <a:t>지역 클릭시 원하는 지역 선택 가능</a:t>
            </a:r>
          </a:p>
          <a:p>
            <a:pPr>
              <a:defRPr/>
            </a:pPr>
            <a:r>
              <a:rPr lang="ko-KR" altLang="en-US" sz="2500" b="1">
                <a:latin typeface="맑은 고딕"/>
              </a:rPr>
              <a:t>파일과 지역 선택 이후 </a:t>
            </a:r>
            <a:r>
              <a:rPr lang="en-US" altLang="ko-KR" sz="2500" b="1">
                <a:latin typeface="맑은 고딕"/>
              </a:rPr>
              <a:t>OK</a:t>
            </a:r>
            <a:r>
              <a:rPr lang="ko-KR" altLang="en-US" sz="2500" b="1">
                <a:latin typeface="맑은 고딕"/>
              </a:rPr>
              <a:t>버튼 클릭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982200" y="8648700"/>
            <a:ext cx="4114800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맑은 고딕"/>
              </a:rPr>
              <a:t>pharmacy_app</a:t>
            </a:r>
            <a:r>
              <a:rPr lang="ko-KR" altLang="en-US" sz="2500" b="1">
                <a:latin typeface="맑은 고딕"/>
              </a:rPr>
              <a:t> 파일 실행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858000" y="5143500"/>
            <a:ext cx="990600" cy="0"/>
          </a:xfrm>
          <a:prstGeom prst="straightConnector1">
            <a:avLst/>
          </a:prstGeom>
          <a:ln w="762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8425" y="2324100"/>
            <a:ext cx="3381375" cy="6096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20200" y="2143125"/>
            <a:ext cx="5438775" cy="600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524000" y="7802880"/>
            <a:ext cx="8305800" cy="199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ko-KR" altLang="en-US" sz="2500" b="1">
                <a:latin typeface="맑은 고딕"/>
              </a:rPr>
              <a:t>검색버튼 클릭 시</a:t>
            </a:r>
          </a:p>
          <a:p>
            <a:pPr>
              <a:lnSpc>
                <a:spcPct val="125000"/>
              </a:lnSpc>
              <a:defRPr/>
            </a:pPr>
            <a:r>
              <a:rPr lang="ko-KR" altLang="en-US" sz="2500" b="1" spc="-419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◆  </a:t>
            </a:r>
            <a:r>
              <a:rPr lang="ko-KR" altLang="en-US" sz="2500" b="1" spc="100">
                <a:latin typeface="맑은 고딕"/>
              </a:rPr>
              <a:t>사용자의 이동경로</a:t>
            </a:r>
            <a:r>
              <a:rPr lang="en-US" altLang="ko-KR" sz="2500" b="1" spc="100">
                <a:latin typeface="맑은 고딕"/>
              </a:rPr>
              <a:t>,</a:t>
            </a:r>
            <a:r>
              <a:rPr lang="ko-KR" altLang="en-US" sz="2500" b="1" spc="100">
                <a:latin typeface="맑은 고딕"/>
              </a:rPr>
              <a:t> 현재 위치</a:t>
            </a:r>
            <a:r>
              <a:rPr lang="en-US" altLang="ko-KR" sz="2500" b="1" spc="100">
                <a:latin typeface="맑은 고딕"/>
              </a:rPr>
              <a:t>,</a:t>
            </a:r>
            <a:r>
              <a:rPr lang="ko-KR" altLang="en-US" sz="2500" b="1" spc="100">
                <a:latin typeface="맑은 고딕"/>
              </a:rPr>
              <a:t> 약국 위치 </a:t>
            </a:r>
            <a:r>
              <a:rPr lang="en-US" altLang="ko-KR" sz="2500" b="1" spc="100">
                <a:latin typeface="맑은 고딕"/>
              </a:rPr>
              <a:t>plot</a:t>
            </a:r>
          </a:p>
          <a:p>
            <a:pPr>
              <a:lnSpc>
                <a:spcPct val="125000"/>
              </a:lnSpc>
              <a:spcBef>
                <a:spcPct val="0"/>
              </a:spcBef>
              <a:defRPr/>
            </a:pPr>
            <a:r>
              <a:rPr lang="ko-KR" altLang="en-US" sz="2500" b="1" spc="-19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◆ 날씨 정보 출력 </a:t>
            </a:r>
          </a:p>
          <a:p>
            <a:pPr>
              <a:lnSpc>
                <a:spcPct val="125000"/>
              </a:lnSpc>
              <a:spcBef>
                <a:spcPct val="0"/>
              </a:spcBef>
              <a:defRPr/>
            </a:pPr>
            <a:r>
              <a:rPr lang="ko-KR" altLang="en-US" sz="2500" b="1" spc="-19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◆ 가장 가까운 약국 정보 출력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677400" y="7734300"/>
            <a:ext cx="7467600" cy="103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2500" b="1">
                <a:latin typeface="맑은 고딕"/>
              </a:rPr>
              <a:t>Update</a:t>
            </a:r>
            <a:r>
              <a:rPr lang="ko-KR" altLang="en-US" sz="2500" b="1">
                <a:latin typeface="맑은 고딕"/>
              </a:rPr>
              <a:t>버튼 클릭시</a:t>
            </a:r>
          </a:p>
          <a:p>
            <a:pPr>
              <a:lnSpc>
                <a:spcPct val="125000"/>
              </a:lnSpc>
              <a:defRPr/>
            </a:pPr>
            <a:r>
              <a:rPr lang="ko-KR" altLang="en-US" sz="2500" b="1" spc="-419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◆  </a:t>
            </a:r>
            <a:r>
              <a:rPr lang="ko-KR" altLang="en-US" sz="2500" b="1">
                <a:latin typeface="맑은 고딕"/>
              </a:rPr>
              <a:t>계속 진행할 지 묻는 창 실행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8510911" y="5143500"/>
            <a:ext cx="990600" cy="0"/>
          </a:xfrm>
          <a:prstGeom prst="straightConnector1">
            <a:avLst/>
          </a:prstGeom>
          <a:ln w="762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0" y="4076700"/>
            <a:ext cx="4860092" cy="2381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10499" y="2135689"/>
            <a:ext cx="1996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파일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: 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파일 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1</a:t>
            </a:r>
          </a:p>
          <a:p>
            <a:pPr>
              <a:defRPr/>
            </a:pP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지역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: 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서울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3B7A2-325E-2334-BF9F-487BCCA7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904" t="9573" r="13488" b="25733"/>
          <a:stretch/>
        </p:blipFill>
        <p:spPr>
          <a:xfrm>
            <a:off x="2274881" y="2583411"/>
            <a:ext cx="5448300" cy="5107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667000" y="7033260"/>
            <a:ext cx="2209800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맑은 고딕"/>
              </a:rPr>
              <a:t>NO </a:t>
            </a:r>
            <a:r>
              <a:rPr lang="ko-KR" altLang="en-US" sz="2500" b="1">
                <a:latin typeface="맑은 고딕"/>
              </a:rPr>
              <a:t>선택시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029200" y="5143500"/>
            <a:ext cx="990600" cy="0"/>
          </a:xfrm>
          <a:prstGeom prst="straightConnector1">
            <a:avLst/>
          </a:prstGeom>
          <a:ln w="762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67000" y="4907280"/>
            <a:ext cx="1981200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맑은 고딕"/>
              </a:rPr>
              <a:t>YES </a:t>
            </a:r>
            <a:r>
              <a:rPr lang="ko-KR" altLang="en-US" sz="2500" b="1">
                <a:latin typeface="맑은 고딕"/>
              </a:rPr>
              <a:t>선택시 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19838" y="2933043"/>
            <a:ext cx="2824162" cy="350585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324600" y="7109460"/>
            <a:ext cx="3733800" cy="47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latin typeface="맑은 고딕"/>
              </a:rPr>
              <a:t>프로그램 종료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953000" y="7277100"/>
            <a:ext cx="990600" cy="0"/>
          </a:xfrm>
          <a:prstGeom prst="straightConnector1">
            <a:avLst/>
          </a:prstGeom>
          <a:ln w="762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448800" y="4907280"/>
            <a:ext cx="5562600" cy="1520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ko-KR" altLang="en-US" sz="2500" b="1" spc="-419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◆  </a:t>
            </a:r>
            <a:r>
              <a:rPr lang="ko-KR" altLang="en-US" sz="2500" b="1">
                <a:latin typeface="맑은 고딕"/>
              </a:rPr>
              <a:t>파일을 변경할 것 인지</a:t>
            </a:r>
          </a:p>
          <a:p>
            <a:pPr>
              <a:lnSpc>
                <a:spcPct val="125000"/>
              </a:lnSpc>
              <a:defRPr/>
            </a:pPr>
            <a:r>
              <a:rPr lang="ko-KR" altLang="en-US" sz="2500" b="1" spc="-419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◆  </a:t>
            </a:r>
            <a:r>
              <a:rPr lang="ko-KR" altLang="en-US" sz="2500" b="1">
                <a:latin typeface="맑은 고딕"/>
              </a:rPr>
              <a:t>지역을 변경할 것 인지</a:t>
            </a:r>
          </a:p>
          <a:p>
            <a:pPr>
              <a:lnSpc>
                <a:spcPct val="125000"/>
              </a:lnSpc>
              <a:defRPr/>
            </a:pPr>
            <a:r>
              <a:rPr lang="ko-KR" altLang="en-US" sz="2500" b="1" spc="-419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◆  </a:t>
            </a:r>
            <a:r>
              <a:rPr lang="ko-KR" altLang="en-US" sz="2500" b="1">
                <a:latin typeface="맑은 고딕"/>
              </a:rPr>
              <a:t>둘다 변경할 것인지 묻는 창 실행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E82D9-8213-6FB2-9A02-4B2C73C0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68B9EF4-62A1-77A7-AAD9-CD37C2341F90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DA819198-8458-BA4A-F33F-6F8CD7D91C3B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63746AF-3181-D7F6-7D00-2655CE410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79419" y="3390572"/>
            <a:ext cx="2824162" cy="35058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D10C71-C4FD-EEEB-8E47-12F22006D554}"/>
              </a:ext>
            </a:extLst>
          </p:cNvPr>
          <p:cNvSpPr/>
          <p:nvPr/>
        </p:nvSpPr>
        <p:spPr>
          <a:xfrm>
            <a:off x="6553200" y="4610100"/>
            <a:ext cx="3276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891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2C992-80BC-5899-514D-4681C4E02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3700" y="3271837"/>
            <a:ext cx="3390900" cy="3743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0EDBA-7A7A-5500-B340-9818422D3C4F}"/>
              </a:ext>
            </a:extLst>
          </p:cNvPr>
          <p:cNvSpPr txBox="1"/>
          <p:nvPr/>
        </p:nvSpPr>
        <p:spPr>
          <a:xfrm>
            <a:off x="2324100" y="7277100"/>
            <a:ext cx="5029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 err="1">
                <a:latin typeface="맑은 고딕"/>
              </a:rPr>
              <a:t>open_window</a:t>
            </a:r>
            <a:r>
              <a:rPr lang="ko-KR" altLang="en-US" sz="2500" b="1" dirty="0">
                <a:latin typeface="맑은 고딕"/>
              </a:rPr>
              <a:t> 파일 다시 실행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59A88-5393-6D9E-246A-65E95E253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0" y="3132899"/>
            <a:ext cx="7162800" cy="3839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CC9A3-8686-7466-B860-53FCE41E496D}"/>
              </a:ext>
            </a:extLst>
          </p:cNvPr>
          <p:cNvSpPr txBox="1"/>
          <p:nvPr/>
        </p:nvSpPr>
        <p:spPr>
          <a:xfrm>
            <a:off x="8392160" y="7289333"/>
            <a:ext cx="81432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맑은 고딕"/>
              </a:rPr>
              <a:t>Upload File</a:t>
            </a:r>
            <a:r>
              <a:rPr lang="ko-KR" altLang="en-US" sz="2500" b="1" dirty="0">
                <a:latin typeface="맑은 고딕"/>
              </a:rPr>
              <a:t> 클릭</a:t>
            </a:r>
            <a:r>
              <a:rPr lang="en-US" altLang="ko-KR" sz="2500" b="1" dirty="0">
                <a:latin typeface="맑은 고딕"/>
              </a:rPr>
              <a:t> </a:t>
            </a:r>
            <a:r>
              <a:rPr lang="ko-KR" altLang="en-US" sz="2500" b="1" dirty="0">
                <a:latin typeface="맑은 고딕"/>
              </a:rPr>
              <a:t>시 새로운 </a:t>
            </a:r>
            <a:r>
              <a:rPr lang="en-US" altLang="ko-KR" sz="2500" b="1" dirty="0">
                <a:latin typeface="맑은 고딕"/>
              </a:rPr>
              <a:t>NMEA</a:t>
            </a:r>
            <a:r>
              <a:rPr lang="ko-KR" altLang="en-US" sz="2500" b="1" dirty="0">
                <a:latin typeface="맑은 고딕"/>
              </a:rPr>
              <a:t> 데이터 선택가능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C609F9-CB2A-58B5-2671-D9FF6C989F24}"/>
              </a:ext>
            </a:extLst>
          </p:cNvPr>
          <p:cNvCxnSpPr/>
          <p:nvPr/>
        </p:nvCxnSpPr>
        <p:spPr>
          <a:xfrm>
            <a:off x="6858000" y="5143500"/>
            <a:ext cx="990600" cy="0"/>
          </a:xfrm>
          <a:prstGeom prst="straightConnector1">
            <a:avLst/>
          </a:prstGeom>
          <a:ln w="762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0DD096-CACE-D233-E9B2-0E8E6C2902CB}"/>
              </a:ext>
            </a:extLst>
          </p:cNvPr>
          <p:cNvSpPr txBox="1"/>
          <p:nvPr/>
        </p:nvSpPr>
        <p:spPr>
          <a:xfrm>
            <a:off x="1600200" y="2336959"/>
            <a:ext cx="419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맑은 고딕"/>
              </a:rPr>
              <a:t>1. Change File Only</a:t>
            </a:r>
            <a:endParaRPr lang="ko-KR" altLang="en-US" sz="2500" b="1" dirty="0">
              <a:latin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84268-7E7E-9094-AADF-7EED1B6D5B77}"/>
              </a:ext>
            </a:extLst>
          </p:cNvPr>
          <p:cNvSpPr txBox="1"/>
          <p:nvPr/>
        </p:nvSpPr>
        <p:spPr>
          <a:xfrm>
            <a:off x="3314700" y="8625541"/>
            <a:ext cx="1165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rgbClr val="0070C0"/>
                </a:solidFill>
                <a:latin typeface="맑은 고딕"/>
              </a:rPr>
              <a:t>“</a:t>
            </a:r>
            <a:r>
              <a:rPr lang="ko-KR" altLang="en-US" sz="2800" b="1" dirty="0">
                <a:solidFill>
                  <a:srgbClr val="0070C0"/>
                </a:solidFill>
                <a:latin typeface="맑은 고딕"/>
              </a:rPr>
              <a:t>이때</a:t>
            </a:r>
            <a:r>
              <a:rPr lang="en-US" altLang="ko-KR" sz="2800" b="1" dirty="0">
                <a:solidFill>
                  <a:srgbClr val="0070C0"/>
                </a:solidFill>
                <a:latin typeface="맑은 고딕"/>
              </a:rPr>
              <a:t>, </a:t>
            </a:r>
            <a:r>
              <a:rPr lang="ko-KR" altLang="en-US" sz="2800" b="1" dirty="0">
                <a:solidFill>
                  <a:srgbClr val="0070C0"/>
                </a:solidFill>
                <a:latin typeface="맑은 고딕"/>
              </a:rPr>
              <a:t>지역은 따로 선택하지 않아도 데이터가 남아 있어 정상 실행됨</a:t>
            </a:r>
            <a:r>
              <a:rPr lang="en-US" altLang="ko-KR" sz="2800" b="1" dirty="0">
                <a:solidFill>
                  <a:srgbClr val="0070C0"/>
                </a:solidFill>
                <a:latin typeface="맑은 고딕"/>
              </a:rPr>
              <a:t>”</a:t>
            </a:r>
            <a:endParaRPr lang="ko-KR" altLang="en-US" sz="28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3026A-32A9-4B69-8AA3-E5C61B4973D6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7980-43F0-3FB5-89A7-BE2947412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AFA7820B-D802-5BD6-508B-2B6E641F1D29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F0903-D745-FEB6-B630-7344ECDE86B5}"/>
              </a:ext>
            </a:extLst>
          </p:cNvPr>
          <p:cNvSpPr txBox="1"/>
          <p:nvPr/>
        </p:nvSpPr>
        <p:spPr>
          <a:xfrm>
            <a:off x="1600200" y="2336959"/>
            <a:ext cx="419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맑은 고딕"/>
              </a:rPr>
              <a:t>1. Change File Only</a:t>
            </a:r>
            <a:endParaRPr lang="ko-KR" altLang="en-US" sz="2500" b="1" dirty="0">
              <a:latin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33E73-4104-5ADB-FB91-646D919B1FF4}"/>
              </a:ext>
            </a:extLst>
          </p:cNvPr>
          <p:cNvSpPr txBox="1"/>
          <p:nvPr/>
        </p:nvSpPr>
        <p:spPr>
          <a:xfrm>
            <a:off x="13384926" y="2816114"/>
            <a:ext cx="1996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파일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: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파일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2</a:t>
            </a:r>
          </a:p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지역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: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서울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F8BA9-DFC9-C0A7-C18A-B4D6F4763033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CF76E-13F8-07EA-B48D-78D555E37E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79" t="14385" r="23529" b="22700"/>
          <a:stretch/>
        </p:blipFill>
        <p:spPr>
          <a:xfrm>
            <a:off x="6172199" y="2781304"/>
            <a:ext cx="6921063" cy="61872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3E25A6-7455-F642-4AA4-57629E00D8F3}"/>
              </a:ext>
            </a:extLst>
          </p:cNvPr>
          <p:cNvSpPr/>
          <p:nvPr/>
        </p:nvSpPr>
        <p:spPr>
          <a:xfrm>
            <a:off x="6351644" y="3524001"/>
            <a:ext cx="3249556" cy="3981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6AA87-3C6E-3160-05A2-293C04892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04" t="9573" r="13488" b="25733"/>
          <a:stretch/>
        </p:blipFill>
        <p:spPr>
          <a:xfrm>
            <a:off x="417452" y="4016856"/>
            <a:ext cx="4029192" cy="3777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88C076-282A-0F13-55FF-4A8466CF89C7}"/>
              </a:ext>
            </a:extLst>
          </p:cNvPr>
          <p:cNvSpPr/>
          <p:nvPr/>
        </p:nvSpPr>
        <p:spPr>
          <a:xfrm>
            <a:off x="417452" y="4623958"/>
            <a:ext cx="1944748" cy="2424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B33718-CAA6-3C98-A42A-EB3B89C28079}"/>
              </a:ext>
            </a:extLst>
          </p:cNvPr>
          <p:cNvCxnSpPr>
            <a:cxnSpLocks/>
          </p:cNvCxnSpPr>
          <p:nvPr/>
        </p:nvCxnSpPr>
        <p:spPr>
          <a:xfrm>
            <a:off x="4267200" y="5905500"/>
            <a:ext cx="762000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40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E719-272A-308D-5202-900D72EB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AB060F7-718B-208A-AED4-8BF35C222586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7E58E201-C553-D930-FDD6-4B2C354029C8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956E6BE-890F-E696-D16E-1AC4EF366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79419" y="3390572"/>
            <a:ext cx="2824162" cy="35058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58A6C2-4B41-5C75-86C4-F14BC6D1A714}"/>
              </a:ext>
            </a:extLst>
          </p:cNvPr>
          <p:cNvSpPr/>
          <p:nvPr/>
        </p:nvSpPr>
        <p:spPr>
          <a:xfrm>
            <a:off x="6553200" y="5372100"/>
            <a:ext cx="3276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204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9CCA0-4F88-B037-5C8E-25DB376F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985A989F-76CF-BF16-45CA-C4B08E192EF8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EBAAEC-A631-E383-2DFB-F96F1B3BA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3700" y="3271837"/>
            <a:ext cx="3390900" cy="3743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16538-A4E8-9A14-BF7E-E2943E31B65A}"/>
              </a:ext>
            </a:extLst>
          </p:cNvPr>
          <p:cNvSpPr txBox="1"/>
          <p:nvPr/>
        </p:nvSpPr>
        <p:spPr>
          <a:xfrm>
            <a:off x="2324100" y="7277100"/>
            <a:ext cx="5029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 err="1">
                <a:latin typeface="맑은 고딕"/>
              </a:rPr>
              <a:t>open_window</a:t>
            </a:r>
            <a:r>
              <a:rPr lang="ko-KR" altLang="en-US" sz="2500" b="1" dirty="0">
                <a:latin typeface="맑은 고딕"/>
              </a:rPr>
              <a:t> 파일 다시 실행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295022-EA72-27B5-4D5D-BF650D3D7B73}"/>
              </a:ext>
            </a:extLst>
          </p:cNvPr>
          <p:cNvCxnSpPr/>
          <p:nvPr/>
        </p:nvCxnSpPr>
        <p:spPr>
          <a:xfrm>
            <a:off x="8153400" y="5198805"/>
            <a:ext cx="990600" cy="0"/>
          </a:xfrm>
          <a:prstGeom prst="straightConnector1">
            <a:avLst/>
          </a:prstGeom>
          <a:ln w="762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9CD8EF-8DF2-45B5-9D6B-B2CE28E56D5E}"/>
              </a:ext>
            </a:extLst>
          </p:cNvPr>
          <p:cNvSpPr txBox="1"/>
          <p:nvPr/>
        </p:nvSpPr>
        <p:spPr>
          <a:xfrm>
            <a:off x="1600200" y="2336959"/>
            <a:ext cx="419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맑은 고딕"/>
              </a:rPr>
              <a:t>2. Change Region Only</a:t>
            </a:r>
            <a:endParaRPr lang="ko-KR" altLang="en-US" sz="2500" b="1" dirty="0">
              <a:latin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66344-0CF8-A206-5AA4-EEF75F22D0F8}"/>
              </a:ext>
            </a:extLst>
          </p:cNvPr>
          <p:cNvSpPr txBox="1"/>
          <p:nvPr/>
        </p:nvSpPr>
        <p:spPr>
          <a:xfrm>
            <a:off x="2171700" y="8456593"/>
            <a:ext cx="6515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rgbClr val="0070C0"/>
                </a:solidFill>
                <a:latin typeface="맑은 고딕"/>
              </a:rPr>
              <a:t>“</a:t>
            </a:r>
            <a:r>
              <a:rPr lang="ko-KR" altLang="en-US" sz="2800" b="1" dirty="0">
                <a:solidFill>
                  <a:srgbClr val="0070C0"/>
                </a:solidFill>
                <a:latin typeface="맑은 고딕"/>
              </a:rPr>
              <a:t>이때</a:t>
            </a:r>
            <a:r>
              <a:rPr lang="en-US" altLang="ko-KR" sz="2800" b="1" dirty="0">
                <a:solidFill>
                  <a:srgbClr val="0070C0"/>
                </a:solidFill>
                <a:latin typeface="맑은 고딕"/>
              </a:rPr>
              <a:t>, </a:t>
            </a:r>
            <a:r>
              <a:rPr lang="ko-KR" altLang="en-US" sz="2800" b="1" dirty="0">
                <a:solidFill>
                  <a:srgbClr val="0070C0"/>
                </a:solidFill>
                <a:latin typeface="맑은 고딕"/>
              </a:rPr>
              <a:t>파일은 따로 선택하지 않아도</a:t>
            </a:r>
            <a:r>
              <a:rPr lang="en-US" altLang="ko-KR" sz="2800" b="1" dirty="0">
                <a:solidFill>
                  <a:srgbClr val="0070C0"/>
                </a:solidFill>
                <a:latin typeface="맑은 고딕"/>
              </a:rPr>
              <a:t>,</a:t>
            </a:r>
          </a:p>
          <a:p>
            <a:pPr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맑은 고딕"/>
              </a:rPr>
              <a:t>데이터가 남아 있어 정상 실행됨</a:t>
            </a:r>
            <a:r>
              <a:rPr lang="en-US" altLang="ko-KR" sz="2800" b="1" dirty="0">
                <a:solidFill>
                  <a:srgbClr val="0070C0"/>
                </a:solidFill>
                <a:latin typeface="맑은 고딕"/>
              </a:rPr>
              <a:t>”</a:t>
            </a:r>
            <a:endParaRPr lang="ko-KR" altLang="en-US" sz="28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A0C26-5D89-53E4-77A4-2DF67EA56139}"/>
              </a:ext>
            </a:extLst>
          </p:cNvPr>
          <p:cNvSpPr txBox="1"/>
          <p:nvPr/>
        </p:nvSpPr>
        <p:spPr>
          <a:xfrm>
            <a:off x="10834466" y="8420100"/>
            <a:ext cx="39939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dirty="0">
                <a:latin typeface="맑은 고딕"/>
              </a:rPr>
              <a:t>원하는 지역 선택 이후 </a:t>
            </a:r>
            <a:r>
              <a:rPr lang="en-US" altLang="ko-KR" sz="2500" b="1" dirty="0">
                <a:latin typeface="맑은 고딕"/>
              </a:rPr>
              <a:t>OK</a:t>
            </a:r>
            <a:r>
              <a:rPr lang="ko-KR" altLang="en-US" sz="2500" b="1" dirty="0">
                <a:latin typeface="맑은 고딕"/>
              </a:rPr>
              <a:t>버튼 클릭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CA0E9-B58E-08CD-5E6E-C7FD81C13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06113" y="2324100"/>
            <a:ext cx="3170036" cy="5714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EA69FD-CC55-DBBA-38D6-1F8FC45660F6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</p:spTree>
    <p:extLst>
      <p:ext uri="{BB962C8B-B14F-4D97-AF65-F5344CB8AC3E}">
        <p14:creationId xmlns:p14="http://schemas.microsoft.com/office/powerpoint/2010/main" val="227415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F071-A9B1-48D1-3B61-2AACF2863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29432B0B-CBAB-7A74-34B5-664FB24D17D9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E09FD-286D-8761-5C20-9E549BAD18D9}"/>
              </a:ext>
            </a:extLst>
          </p:cNvPr>
          <p:cNvSpPr txBox="1"/>
          <p:nvPr/>
        </p:nvSpPr>
        <p:spPr>
          <a:xfrm>
            <a:off x="1600200" y="2336959"/>
            <a:ext cx="419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맑은 고딕"/>
              </a:rPr>
              <a:t>2. Change Region Only</a:t>
            </a:r>
            <a:endParaRPr lang="ko-KR" altLang="en-US" sz="2500" b="1" dirty="0">
              <a:latin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93137-8840-D46E-7E21-3F3991A3CD3D}"/>
              </a:ext>
            </a:extLst>
          </p:cNvPr>
          <p:cNvSpPr txBox="1"/>
          <p:nvPr/>
        </p:nvSpPr>
        <p:spPr>
          <a:xfrm>
            <a:off x="13639800" y="2917968"/>
            <a:ext cx="1996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파일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: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파일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2</a:t>
            </a:r>
          </a:p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지역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: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제주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71E01-52FD-0C5C-33D1-84E9B6BF0481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D771F-8DCC-7CAA-CDDA-608C1D57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92" t="13599" r="23529" b="22700"/>
          <a:stretch/>
        </p:blipFill>
        <p:spPr>
          <a:xfrm>
            <a:off x="769113" y="4610100"/>
            <a:ext cx="3969657" cy="3547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C8C372-8080-3129-FD4C-F0C93D4BDA67}"/>
              </a:ext>
            </a:extLst>
          </p:cNvPr>
          <p:cNvSpPr/>
          <p:nvPr/>
        </p:nvSpPr>
        <p:spPr>
          <a:xfrm>
            <a:off x="3519062" y="5621213"/>
            <a:ext cx="926653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2B09E0-F6CC-81B1-0760-5E6D165EC41B}"/>
              </a:ext>
            </a:extLst>
          </p:cNvPr>
          <p:cNvCxnSpPr>
            <a:cxnSpLocks/>
          </p:cNvCxnSpPr>
          <p:nvPr/>
        </p:nvCxnSpPr>
        <p:spPr>
          <a:xfrm>
            <a:off x="4688305" y="6210299"/>
            <a:ext cx="68380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42B7301-5BD3-14DC-5E19-8E0C16321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95" t="3635" r="2942" b="34833"/>
          <a:stretch/>
        </p:blipFill>
        <p:spPr>
          <a:xfrm>
            <a:off x="5782994" y="2516508"/>
            <a:ext cx="7696200" cy="67779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8D907D-1582-78DA-CD43-2EBAB1CF8C0C}"/>
              </a:ext>
            </a:extLst>
          </p:cNvPr>
          <p:cNvSpPr/>
          <p:nvPr/>
        </p:nvSpPr>
        <p:spPr>
          <a:xfrm>
            <a:off x="11388969" y="4762500"/>
            <a:ext cx="14478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79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1143000" y="5448300"/>
            <a:ext cx="17221200" cy="13460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8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◆ 현재 위치에서 가장 가까운 약국과 거리 출력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7924800" cy="90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300" b="1" dirty="0">
                <a:latin typeface="맑은 고딕"/>
              </a:rPr>
              <a:t>프로젝트 소개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18"/>
          <p:cNvSpPr txBox="1"/>
          <p:nvPr/>
        </p:nvSpPr>
        <p:spPr>
          <a:xfrm>
            <a:off x="1143000" y="3543300"/>
            <a:ext cx="17221200" cy="13460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8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◆ 실시간 날씨에 기반한 감기 가능 지수 출력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1C316-8C0A-B1B3-4A9F-101667EC0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2B34C98-8F76-9901-D147-4F0156A307D7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8EB18A63-C0F1-5375-252F-490F954D820D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78892BE-D74F-1CC9-A72C-16D469D80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79419" y="3390572"/>
            <a:ext cx="2824162" cy="35058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16CCE7-7B2D-702E-22C9-A92C3961CB55}"/>
              </a:ext>
            </a:extLst>
          </p:cNvPr>
          <p:cNvSpPr/>
          <p:nvPr/>
        </p:nvSpPr>
        <p:spPr>
          <a:xfrm>
            <a:off x="6553200" y="6057900"/>
            <a:ext cx="3276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533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86EC-4D24-9D5A-605E-1FAF553E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EC7BD263-0551-1131-F2EB-654E9D716D63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4BBCF3-3E39-2E95-CBFE-44B473886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97670" y="3304493"/>
            <a:ext cx="3390900" cy="3743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C882E2-237D-1142-1C1F-D5EEF4F2C663}"/>
              </a:ext>
            </a:extLst>
          </p:cNvPr>
          <p:cNvSpPr txBox="1"/>
          <p:nvPr/>
        </p:nvSpPr>
        <p:spPr>
          <a:xfrm>
            <a:off x="1641113" y="7301219"/>
            <a:ext cx="5029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 err="1">
                <a:latin typeface="맑은 고딕"/>
              </a:rPr>
              <a:t>open_window</a:t>
            </a:r>
            <a:r>
              <a:rPr lang="ko-KR" altLang="en-US" sz="2500" b="1" dirty="0">
                <a:latin typeface="맑은 고딕"/>
              </a:rPr>
              <a:t> 파일 다시 실행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31F2D9-FF40-A54D-748D-B3E398102310}"/>
              </a:ext>
            </a:extLst>
          </p:cNvPr>
          <p:cNvCxnSpPr/>
          <p:nvPr/>
        </p:nvCxnSpPr>
        <p:spPr>
          <a:xfrm>
            <a:off x="6092734" y="5176155"/>
            <a:ext cx="990600" cy="0"/>
          </a:xfrm>
          <a:prstGeom prst="straightConnector1">
            <a:avLst/>
          </a:prstGeom>
          <a:ln w="762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32EEA4-483B-CDAE-2F81-579FE57BC4E2}"/>
              </a:ext>
            </a:extLst>
          </p:cNvPr>
          <p:cNvSpPr txBox="1"/>
          <p:nvPr/>
        </p:nvSpPr>
        <p:spPr>
          <a:xfrm>
            <a:off x="1600200" y="2336959"/>
            <a:ext cx="419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맑은 고딕"/>
              </a:rPr>
              <a:t>3. Change Both</a:t>
            </a:r>
            <a:endParaRPr lang="ko-KR" altLang="en-US" sz="2500" b="1" dirty="0">
              <a:latin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968F2-39AC-3FC4-6DF3-29400B996BAC}"/>
              </a:ext>
            </a:extLst>
          </p:cNvPr>
          <p:cNvSpPr txBox="1"/>
          <p:nvPr/>
        </p:nvSpPr>
        <p:spPr>
          <a:xfrm>
            <a:off x="13476850" y="8420100"/>
            <a:ext cx="39939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dirty="0">
                <a:latin typeface="맑은 고딕"/>
              </a:rPr>
              <a:t>원하는 지역 선택 이후 </a:t>
            </a:r>
            <a:r>
              <a:rPr lang="en-US" altLang="ko-KR" sz="2500" b="1" dirty="0">
                <a:latin typeface="맑은 고딕"/>
              </a:rPr>
              <a:t>OK</a:t>
            </a:r>
            <a:r>
              <a:rPr lang="ko-KR" altLang="en-US" sz="2500" b="1" dirty="0">
                <a:latin typeface="맑은 고딕"/>
              </a:rPr>
              <a:t>버튼 클릭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45F7E-6D1E-88D8-DC73-6179163A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76850" y="2353288"/>
            <a:ext cx="3170037" cy="5714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545D7-2BDF-A57A-8608-B2FEC53FE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08236" y="3613040"/>
            <a:ext cx="5402042" cy="289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B4777-31DB-2F61-6338-A919ED087392}"/>
              </a:ext>
            </a:extLst>
          </p:cNvPr>
          <p:cNvSpPr txBox="1"/>
          <p:nvPr/>
        </p:nvSpPr>
        <p:spPr>
          <a:xfrm>
            <a:off x="8077200" y="6870332"/>
            <a:ext cx="47708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맑은 고딕"/>
              </a:rPr>
              <a:t>Upload File</a:t>
            </a:r>
            <a:r>
              <a:rPr lang="ko-KR" altLang="en-US" sz="2500" b="1" dirty="0">
                <a:latin typeface="맑은 고딕"/>
              </a:rPr>
              <a:t> </a:t>
            </a:r>
            <a:r>
              <a:rPr lang="ko-KR" altLang="en-US" sz="2500" b="1" dirty="0" err="1">
                <a:latin typeface="맑은 고딕"/>
              </a:rPr>
              <a:t>클릭시</a:t>
            </a:r>
            <a:r>
              <a:rPr lang="ko-KR" altLang="en-US" sz="2500" b="1" dirty="0">
                <a:latin typeface="맑은 고딕"/>
              </a:rPr>
              <a:t> </a:t>
            </a:r>
            <a:r>
              <a:rPr lang="en-US" altLang="ko-KR" sz="2500" b="1" dirty="0">
                <a:latin typeface="맑은 고딕"/>
              </a:rPr>
              <a:t>NMEA</a:t>
            </a:r>
            <a:r>
              <a:rPr lang="ko-KR" altLang="en-US" sz="2500" b="1" dirty="0">
                <a:latin typeface="맑은 고딕"/>
              </a:rPr>
              <a:t> 데이터 선택가능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DDC22-BF3C-498B-80FD-CFC6C9DD43A2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</p:spTree>
    <p:extLst>
      <p:ext uri="{BB962C8B-B14F-4D97-AF65-F5344CB8AC3E}">
        <p14:creationId xmlns:p14="http://schemas.microsoft.com/office/powerpoint/2010/main" val="29888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11C88-1B96-3CE9-7979-366974960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2891137A-7C0F-9B9A-D6D2-3FE27701CAB7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BA976-4C7C-77AE-F2F4-8C6E38CD7D7A}"/>
              </a:ext>
            </a:extLst>
          </p:cNvPr>
          <p:cNvSpPr txBox="1"/>
          <p:nvPr/>
        </p:nvSpPr>
        <p:spPr>
          <a:xfrm>
            <a:off x="1600200" y="2336959"/>
            <a:ext cx="419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맑은 고딕"/>
              </a:rPr>
              <a:t>3. Change Both</a:t>
            </a:r>
            <a:endParaRPr lang="ko-KR" altLang="en-US" sz="2500" b="1" dirty="0">
              <a:latin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DDD29-4835-7FD6-1378-AA6248A5A316}"/>
              </a:ext>
            </a:extLst>
          </p:cNvPr>
          <p:cNvSpPr txBox="1"/>
          <p:nvPr/>
        </p:nvSpPr>
        <p:spPr>
          <a:xfrm>
            <a:off x="13106400" y="2625090"/>
            <a:ext cx="1996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파일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: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파일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1</a:t>
            </a:r>
          </a:p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지역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: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서울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EC69C2-AD06-E7E5-6915-0FA531147CD4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프로그램 사용법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5F4F4-EB22-E367-0474-411BA7E5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95" t="3635" r="2942" b="34833"/>
          <a:stretch/>
        </p:blipFill>
        <p:spPr>
          <a:xfrm>
            <a:off x="877556" y="4249629"/>
            <a:ext cx="3672675" cy="3234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8FE4-FCDB-CCD2-C292-C23DE26F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61" t="3635" r="2941" b="34833"/>
          <a:stretch/>
        </p:blipFill>
        <p:spPr>
          <a:xfrm>
            <a:off x="5493810" y="2760144"/>
            <a:ext cx="7516553" cy="66293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1CC67E-E4E5-E683-28F4-E0C42D30FE51}"/>
              </a:ext>
            </a:extLst>
          </p:cNvPr>
          <p:cNvSpPr/>
          <p:nvPr/>
        </p:nvSpPr>
        <p:spPr>
          <a:xfrm>
            <a:off x="5791200" y="3619499"/>
            <a:ext cx="7010400" cy="4330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A6656A-3169-F646-4DC4-B745EAEDA7EB}"/>
              </a:ext>
            </a:extLst>
          </p:cNvPr>
          <p:cNvCxnSpPr>
            <a:cxnSpLocks/>
          </p:cNvCxnSpPr>
          <p:nvPr/>
        </p:nvCxnSpPr>
        <p:spPr>
          <a:xfrm>
            <a:off x="4343400" y="5874821"/>
            <a:ext cx="683809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17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269252" y="1043752"/>
            <a:ext cx="2485699" cy="704114"/>
            <a:chOff x="0" y="0"/>
            <a:chExt cx="812800" cy="230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맑은 고딕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  <a:defRPr/>
              </a:pPr>
              <a:endParaRPr lang="ko-KR" altLang="en-US">
                <a:latin typeface="맑은 고딕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11759" y="1160859"/>
            <a:ext cx="1800687" cy="4393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0" spc="-49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4182" y="2464485"/>
            <a:ext cx="11681086" cy="14635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altLang="ko-KR" sz="9000" b="0" spc="-719" dirty="0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0</a:t>
            </a:r>
            <a:r>
              <a:rPr lang="en-US" altLang="ko-KR" sz="900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5</a:t>
            </a:r>
            <a:r>
              <a:rPr lang="ko-KR" altLang="en-US" sz="90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결론 및 향후과제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3800" y="2933700"/>
            <a:ext cx="9968979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699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886200" y="4914900"/>
            <a:ext cx="9445064" cy="11388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000"/>
              </a:lnSpc>
              <a:defRPr/>
            </a:pPr>
            <a:r>
              <a:rPr lang="en-US" sz="9000" b="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03321" y="3869936"/>
            <a:ext cx="6881357" cy="15974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269252" y="1043752"/>
            <a:ext cx="2485699" cy="704114"/>
            <a:chOff x="0" y="0"/>
            <a:chExt cx="812800" cy="230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맑은 고딕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  <a:defRPr/>
              </a:pPr>
              <a:endParaRPr lang="ko-KR" altLang="en-US">
                <a:latin typeface="맑은 고딕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11759" y="1160859"/>
            <a:ext cx="1800687" cy="4393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0" spc="-49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4182" y="2464485"/>
            <a:ext cx="11681086" cy="14635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90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세부 컴포넌트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510787CA-3169-F7A4-A197-8C0C9536A05C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1F03C-1AB0-43D0-75B2-73BCB2B10E66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1.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Open_Window.m</a:t>
            </a:r>
            <a:endParaRPr lang="ko-KR" altLang="en-US" sz="5300" b="1" dirty="0">
              <a:latin typeface="맑은 고딕"/>
            </a:endParaRPr>
          </a:p>
        </p:txBody>
      </p:sp>
      <p:pic>
        <p:nvPicPr>
          <p:cNvPr id="4" name="shape1077">
            <a:extLst>
              <a:ext uri="{FF2B5EF4-FFF2-40B4-BE49-F238E27FC236}">
                <a16:creationId xmlns:a16="http://schemas.microsoft.com/office/drawing/2014/main" id="{F5565B9C-5A67-DE73-9088-1EAF4D057B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2628915"/>
            <a:ext cx="5257800" cy="5791185"/>
          </a:xfrm>
          <a:prstGeom prst="rect">
            <a:avLst/>
          </a:prstGeom>
        </p:spPr>
      </p:pic>
      <p:pic>
        <p:nvPicPr>
          <p:cNvPr id="5" name="shape1080">
            <a:extLst>
              <a:ext uri="{FF2B5EF4-FFF2-40B4-BE49-F238E27FC236}">
                <a16:creationId xmlns:a16="http://schemas.microsoft.com/office/drawing/2014/main" id="{5963AD66-A033-A224-6D04-6DFDF4BBAE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21082" r="24511" b="62853"/>
          <a:stretch/>
        </p:blipFill>
        <p:spPr>
          <a:xfrm>
            <a:off x="7620000" y="4000500"/>
            <a:ext cx="8610600" cy="21248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774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6E29D-93E7-858A-5A06-91CCB04E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1B4BF327-036C-4612-63C0-D03A7FE4055A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4E827-8F08-EC9F-0A09-291FCDD21EA8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1.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Open_Window.m</a:t>
            </a:r>
            <a:endParaRPr lang="ko-KR" altLang="en-US" sz="5300" b="1" dirty="0">
              <a:latin typeface="맑은 고딕"/>
            </a:endParaRPr>
          </a:p>
        </p:txBody>
      </p:sp>
      <p:pic>
        <p:nvPicPr>
          <p:cNvPr id="5" name="shape1080">
            <a:extLst>
              <a:ext uri="{FF2B5EF4-FFF2-40B4-BE49-F238E27FC236}">
                <a16:creationId xmlns:a16="http://schemas.microsoft.com/office/drawing/2014/main" id="{635B570F-C195-09C6-3162-450489427A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8151" r="24511" b="35133"/>
          <a:stretch/>
        </p:blipFill>
        <p:spPr>
          <a:xfrm>
            <a:off x="7391400" y="2599958"/>
            <a:ext cx="9601200" cy="3229331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21B1C-4418-7562-2B1A-BA04C3EB8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7000" y="2348831"/>
            <a:ext cx="3609975" cy="65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51074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3902743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643579" y="4393280"/>
            <a:ext cx="6033169" cy="31808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200"/>
              </a:lnSpc>
              <a:defRPr/>
            </a:pPr>
            <a:r>
              <a:rPr lang="ko-KR" altLang="en-US" sz="3000" b="0" spc="-60" dirty="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배경지식</a:t>
            </a:r>
          </a:p>
          <a:p>
            <a:pPr algn="l">
              <a:lnSpc>
                <a:spcPts val="4200"/>
              </a:lnSpc>
              <a:defRPr/>
            </a:pPr>
            <a:r>
              <a:rPr lang="ko-KR" altLang="en-US" sz="3000" b="0" spc="-60" dirty="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프로그램 구성 및</a:t>
            </a:r>
            <a:r>
              <a:rPr lang="ko-KR" altLang="en-US" sz="3000" spc="-60" dirty="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 </a:t>
            </a:r>
            <a:r>
              <a:rPr lang="ko-KR" altLang="en-US" sz="3000" b="0" spc="-60" dirty="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사용법</a:t>
            </a:r>
            <a:endParaRPr lang="en-US" altLang="ko-KR" sz="3000" b="0" spc="-60" dirty="0">
              <a:solidFill>
                <a:srgbClr val="000000"/>
              </a:solidFill>
              <a:latin typeface="맑은 고딕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  <a:defRPr/>
            </a:pPr>
            <a:r>
              <a:rPr lang="en-US" sz="3000" b="0" spc="-60" dirty="0" err="1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결론</a:t>
            </a:r>
            <a:r>
              <a:rPr lang="ko-KR" altLang="en-US" sz="3000" b="0" spc="-60" dirty="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 및 향후 과제</a:t>
            </a:r>
            <a:endParaRPr lang="en-US" altLang="ko-KR" sz="3000" b="0" spc="-60" dirty="0">
              <a:solidFill>
                <a:srgbClr val="000000"/>
              </a:solidFill>
              <a:latin typeface="맑은 고딕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3000" b="0" spc="-60" dirty="0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Q&amp;A</a:t>
            </a: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ko-KR" altLang="en-US" sz="3000" b="0" spc="-60" dirty="0">
                <a:solidFill>
                  <a:srgbClr val="000000"/>
                </a:solidFill>
                <a:latin typeface="맑은 고딕"/>
                <a:cs typeface="Canva Sans"/>
                <a:sym typeface="Canva Sans"/>
              </a:rPr>
              <a:t>세부 컴포넌트 기능</a:t>
            </a:r>
          </a:p>
          <a:p>
            <a:pPr algn="l">
              <a:lnSpc>
                <a:spcPts val="4200"/>
              </a:lnSpc>
              <a:spcBef>
                <a:spcPct val="0"/>
              </a:spcBef>
              <a:defRPr/>
            </a:pPr>
            <a:endParaRPr lang="en-US" sz="3000" b="0" spc="-60" dirty="0">
              <a:solidFill>
                <a:srgbClr val="000000"/>
              </a:solidFill>
              <a:latin typeface="맑은 고딕"/>
              <a:ea typeface="맑은 고딕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03391" y="4393280"/>
            <a:ext cx="1594676" cy="264226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r">
              <a:lnSpc>
                <a:spcPts val="4200"/>
              </a:lnSpc>
              <a:defRPr/>
            </a:pPr>
            <a:r>
              <a:rPr lang="en-US" sz="3000" b="0" spc="-60" dirty="0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01</a:t>
            </a:r>
          </a:p>
          <a:p>
            <a:pPr algn="r">
              <a:lnSpc>
                <a:spcPts val="4200"/>
              </a:lnSpc>
              <a:defRPr/>
            </a:pPr>
            <a:r>
              <a:rPr lang="en-US" sz="3000" b="0" spc="-60" dirty="0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02</a:t>
            </a:r>
          </a:p>
          <a:p>
            <a:pPr algn="r">
              <a:lnSpc>
                <a:spcPts val="4200"/>
              </a:lnSpc>
              <a:defRPr/>
            </a:pPr>
            <a:r>
              <a:rPr lang="en-US" sz="3000" b="0" spc="-60" dirty="0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03</a:t>
            </a:r>
          </a:p>
          <a:p>
            <a:pPr algn="r">
              <a:lnSpc>
                <a:spcPts val="4200"/>
              </a:lnSpc>
              <a:defRPr/>
            </a:pPr>
            <a:r>
              <a:rPr lang="en-US" sz="3000" b="0" spc="-60" dirty="0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04</a:t>
            </a:r>
          </a:p>
          <a:p>
            <a:pPr algn="r">
              <a:lnSpc>
                <a:spcPts val="4200"/>
              </a:lnSpc>
              <a:defRPr/>
            </a:pPr>
            <a:r>
              <a:rPr lang="en-US" sz="3000" b="0" spc="-60" dirty="0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05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901150" y="1043752"/>
            <a:ext cx="2485699" cy="704114"/>
            <a:chOff x="0" y="0"/>
            <a:chExt cx="812800" cy="230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43655" y="1160859"/>
            <a:ext cx="1800688" cy="4393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0" spc="-49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03457" y="1947891"/>
            <a:ext cx="11681086" cy="15954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0" spc="-719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BD20E-4C4E-01F0-B8E6-3CB5CC0BE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F17F0B41-42FA-10D3-A11D-E2C3E7F1ED2B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3E007-A5E3-4EBA-C8DA-E6338CA9D80C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1.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Open_Window.m</a:t>
            </a:r>
            <a:endParaRPr lang="ko-KR" altLang="en-US" sz="5300" b="1" dirty="0">
              <a:latin typeface="맑은 고딕"/>
            </a:endParaRPr>
          </a:p>
        </p:txBody>
      </p:sp>
      <p:pic>
        <p:nvPicPr>
          <p:cNvPr id="4" name="shape1077">
            <a:extLst>
              <a:ext uri="{FF2B5EF4-FFF2-40B4-BE49-F238E27FC236}">
                <a16:creationId xmlns:a16="http://schemas.microsoft.com/office/drawing/2014/main" id="{E4120FFC-2BBE-7984-BA35-ABBB04411B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2628915"/>
            <a:ext cx="5257800" cy="5791185"/>
          </a:xfrm>
          <a:prstGeom prst="rect">
            <a:avLst/>
          </a:prstGeom>
        </p:spPr>
      </p:pic>
      <p:pic>
        <p:nvPicPr>
          <p:cNvPr id="5" name="shape1082">
            <a:extLst>
              <a:ext uri="{FF2B5EF4-FFF2-40B4-BE49-F238E27FC236}">
                <a16:creationId xmlns:a16="http://schemas.microsoft.com/office/drawing/2014/main" id="{1D76F4EA-6D69-2865-C6FF-EB6F77C327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7" t="17448" r="35851" b="46401"/>
          <a:stretch>
            <a:fillRect/>
          </a:stretch>
        </p:blipFill>
        <p:spPr>
          <a:xfrm>
            <a:off x="7650480" y="2630440"/>
            <a:ext cx="9342120" cy="52562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969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587D47E7-51FE-D13B-1934-FF7C72C7C7F8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132D-D4EB-AEAA-7481-F95F44E78347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Pharmacy_app.m</a:t>
            </a:r>
            <a:endParaRPr lang="ko-KR" altLang="en-US" sz="5300" b="1" dirty="0">
              <a:latin typeface="맑은 고딕"/>
            </a:endParaRPr>
          </a:p>
        </p:txBody>
      </p:sp>
      <p:pic>
        <p:nvPicPr>
          <p:cNvPr id="4" name="shape1084">
            <a:extLst>
              <a:ext uri="{FF2B5EF4-FFF2-40B4-BE49-F238E27FC236}">
                <a16:creationId xmlns:a16="http://schemas.microsoft.com/office/drawing/2014/main" id="{2A61ACE0-A7A4-6D20-F6C2-E85489AEDB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8" t="11682" r="9820" b="33230"/>
          <a:stretch>
            <a:fillRect/>
          </a:stretch>
        </p:blipFill>
        <p:spPr>
          <a:xfrm>
            <a:off x="1143000" y="2781300"/>
            <a:ext cx="6629400" cy="5485621"/>
          </a:xfrm>
          <a:prstGeom prst="rect">
            <a:avLst/>
          </a:prstGeom>
          <a:ln>
            <a:noFill/>
          </a:ln>
        </p:spPr>
      </p:pic>
      <p:pic>
        <p:nvPicPr>
          <p:cNvPr id="5" name="shape1083">
            <a:extLst>
              <a:ext uri="{FF2B5EF4-FFF2-40B4-BE49-F238E27FC236}">
                <a16:creationId xmlns:a16="http://schemas.microsoft.com/office/drawing/2014/main" id="{17F27C11-A7B1-620E-1FF6-EA22E96BC5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t="28727" r="21630" b="24421"/>
          <a:stretch>
            <a:fillRect/>
          </a:stretch>
        </p:blipFill>
        <p:spPr>
          <a:xfrm>
            <a:off x="8115300" y="2782822"/>
            <a:ext cx="9144000" cy="54855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9815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AF00-5077-B976-4A5E-2FE6F97D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400593CD-1729-3184-FF1C-4B9882B27A21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65FB7-B452-6AA0-D043-B16FA6FBE3AD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Pharmacy_app.m</a:t>
            </a:r>
            <a:endParaRPr lang="ko-KR" altLang="en-US" sz="5300" b="1" dirty="0">
              <a:latin typeface="맑은 고딕"/>
            </a:endParaRPr>
          </a:p>
        </p:txBody>
      </p:sp>
      <p:pic>
        <p:nvPicPr>
          <p:cNvPr id="6" name="shape1085">
            <a:extLst>
              <a:ext uri="{FF2B5EF4-FFF2-40B4-BE49-F238E27FC236}">
                <a16:creationId xmlns:a16="http://schemas.microsoft.com/office/drawing/2014/main" id="{617AA60E-0585-2E30-528D-475271D7F7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2" t="28244" r="23656" b="19079"/>
          <a:stretch>
            <a:fillRect/>
          </a:stretch>
        </p:blipFill>
        <p:spPr>
          <a:xfrm>
            <a:off x="533400" y="2948225"/>
            <a:ext cx="9067800" cy="5485591"/>
          </a:xfrm>
          <a:prstGeom prst="rect">
            <a:avLst/>
          </a:prstGeom>
          <a:ln>
            <a:noFill/>
          </a:ln>
        </p:spPr>
      </p:pic>
      <p:pic>
        <p:nvPicPr>
          <p:cNvPr id="7" name="shape1105">
            <a:extLst>
              <a:ext uri="{FF2B5EF4-FFF2-40B4-BE49-F238E27FC236}">
                <a16:creationId xmlns:a16="http://schemas.microsoft.com/office/drawing/2014/main" id="{C1DF2797-C146-7520-9973-2DA242378C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0" y="2248709"/>
            <a:ext cx="6400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7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A711-6F02-5361-DBAD-DC96CFDEB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AB651C39-0C81-724A-F99E-4C560D8AA650}"/>
              </a:ext>
            </a:extLst>
          </p:cNvPr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EDDB3-00FF-075C-60C5-65EF3EE7B25E}"/>
              </a:ext>
            </a:extLst>
          </p:cNvPr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2.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Pharmacy_app.m</a:t>
            </a:r>
            <a:endParaRPr lang="ko-KR" altLang="en-US" sz="5300" b="1" dirty="0">
              <a:latin typeface="맑은 고딕"/>
            </a:endParaRPr>
          </a:p>
        </p:txBody>
      </p:sp>
      <p:pic>
        <p:nvPicPr>
          <p:cNvPr id="8" name="shape1088">
            <a:extLst>
              <a:ext uri="{FF2B5EF4-FFF2-40B4-BE49-F238E27FC236}">
                <a16:creationId xmlns:a16="http://schemas.microsoft.com/office/drawing/2014/main" id="{383A57B3-0293-B39D-F83E-2193DE1B0F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t="21762" r="17980" b="68802"/>
          <a:stretch/>
        </p:blipFill>
        <p:spPr>
          <a:xfrm>
            <a:off x="10363199" y="2476500"/>
            <a:ext cx="4419601" cy="2057394"/>
          </a:xfrm>
          <a:prstGeom prst="rect">
            <a:avLst/>
          </a:prstGeom>
          <a:ln>
            <a:noFill/>
          </a:ln>
        </p:spPr>
      </p:pic>
      <p:pic>
        <p:nvPicPr>
          <p:cNvPr id="9" name="shape1089">
            <a:extLst>
              <a:ext uri="{FF2B5EF4-FFF2-40B4-BE49-F238E27FC236}">
                <a16:creationId xmlns:a16="http://schemas.microsoft.com/office/drawing/2014/main" id="{18C33382-439A-00F9-CA34-80E4986D09D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6" t="30385" r="26069" b="54790"/>
          <a:stretch/>
        </p:blipFill>
        <p:spPr>
          <a:xfrm>
            <a:off x="11049000" y="5143493"/>
            <a:ext cx="3162300" cy="3970012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5011F3-3150-8443-4C29-61011E98D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68" t="26828" r="30506" b="25239"/>
          <a:stretch/>
        </p:blipFill>
        <p:spPr bwMode="auto">
          <a:xfrm>
            <a:off x="381000" y="2533274"/>
            <a:ext cx="9808941" cy="7182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8981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05691" y="1565347"/>
            <a:ext cx="17221200" cy="13236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</a:t>
            </a:r>
            <a:r>
              <a:rPr lang="en-US" altLang="ko-KR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NMEA</a:t>
            </a: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데이터에서 사용자의 위도와 경도를 불러오는 함수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3.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>
                <a:latin typeface="맑은 고딕"/>
              </a:rPr>
              <a:t>location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18"/>
          <p:cNvSpPr txBox="1"/>
          <p:nvPr/>
        </p:nvSpPr>
        <p:spPr>
          <a:xfrm>
            <a:off x="533400" y="2382906"/>
            <a:ext cx="17221200" cy="13236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</a:t>
            </a:r>
            <a:r>
              <a:rPr lang="en-US" altLang="ko-KR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‘$GPGGA</a:t>
            </a: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     위도</a:t>
            </a:r>
            <a:r>
              <a:rPr lang="en-US" altLang="ko-KR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,</a:t>
            </a: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경도 데이터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3581400" y="3390900"/>
            <a:ext cx="609600" cy="0"/>
          </a:xfrm>
          <a:prstGeom prst="straightConnector1">
            <a:avLst/>
          </a:prstGeom>
          <a:ln w="889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hape1063">
            <a:extLst>
              <a:ext uri="{FF2B5EF4-FFF2-40B4-BE49-F238E27FC236}">
                <a16:creationId xmlns:a16="http://schemas.microsoft.com/office/drawing/2014/main" id="{8FF8D96B-E752-71C5-CF21-5E0BF15D34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1" y="4068456"/>
            <a:ext cx="7467600" cy="6249737"/>
          </a:xfrm>
          <a:prstGeom prst="rect">
            <a:avLst/>
          </a:prstGeom>
        </p:spPr>
      </p:pic>
      <p:pic>
        <p:nvPicPr>
          <p:cNvPr id="3" name="shape1064">
            <a:extLst>
              <a:ext uri="{FF2B5EF4-FFF2-40B4-BE49-F238E27FC236}">
                <a16:creationId xmlns:a16="http://schemas.microsoft.com/office/drawing/2014/main" id="{64606B6D-14D1-3728-8CAA-07FC08F8A4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60933" y="4098089"/>
            <a:ext cx="7924799" cy="6220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4.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>
                <a:latin typeface="맑은 고딕"/>
              </a:rPr>
              <a:t>pharmacy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18"/>
          <p:cNvSpPr txBox="1"/>
          <p:nvPr/>
        </p:nvSpPr>
        <p:spPr>
          <a:xfrm>
            <a:off x="381000" y="1746564"/>
            <a:ext cx="17221200" cy="16002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약국의 위도</a:t>
            </a:r>
            <a:r>
              <a:rPr lang="en-US" altLang="ko-KR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,</a:t>
            </a:r>
            <a:r>
              <a:rPr lang="ko-KR" altLang="en-US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경도</a:t>
            </a:r>
            <a:r>
              <a:rPr lang="en-US" altLang="ko-KR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,</a:t>
            </a:r>
            <a:r>
              <a:rPr lang="ko-KR" altLang="en-US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이름 저장</a:t>
            </a:r>
          </a:p>
        </p:txBody>
      </p:sp>
      <p:pic>
        <p:nvPicPr>
          <p:cNvPr id="2" name="shape1065">
            <a:extLst>
              <a:ext uri="{FF2B5EF4-FFF2-40B4-BE49-F238E27FC236}">
                <a16:creationId xmlns:a16="http://schemas.microsoft.com/office/drawing/2014/main" id="{B35656A1-119D-9057-1899-467191ED4C7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3795293"/>
            <a:ext cx="11430000" cy="4766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33400" y="1796941"/>
            <a:ext cx="17221200" cy="16002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최단거리 구하기 함수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5.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>
                <a:latin typeface="맑은 고딕"/>
              </a:rPr>
              <a:t>haversine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shape1066">
            <a:extLst>
              <a:ext uri="{FF2B5EF4-FFF2-40B4-BE49-F238E27FC236}">
                <a16:creationId xmlns:a16="http://schemas.microsoft.com/office/drawing/2014/main" id="{BF6F9054-8E7F-A33D-F171-C56DF5A03F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3409841"/>
            <a:ext cx="8458200" cy="6356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685800" y="1317570"/>
            <a:ext cx="17221200" cy="13236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가장 가까운 약국 찾기 함수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6.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find_nearest_pharmacy</a:t>
            </a:r>
            <a:r>
              <a:rPr lang="en-US" altLang="ko-KR" sz="5300" b="1" dirty="0">
                <a:latin typeface="맑은 고딕"/>
              </a:rPr>
              <a:t>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18"/>
          <p:cNvSpPr txBox="1"/>
          <p:nvPr/>
        </p:nvSpPr>
        <p:spPr>
          <a:xfrm>
            <a:off x="694267" y="2168991"/>
            <a:ext cx="17221200" cy="1332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</a:t>
            </a:r>
            <a:r>
              <a:rPr lang="en-US" altLang="ko-KR" sz="3600" b="0" spc="-1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haversine</a:t>
            </a: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함수             최단거리 계산</a:t>
            </a:r>
          </a:p>
        </p:txBody>
      </p:sp>
      <p:sp>
        <p:nvSpPr>
          <p:cNvPr id="51" name="TextBox 18"/>
          <p:cNvSpPr txBox="1"/>
          <p:nvPr/>
        </p:nvSpPr>
        <p:spPr>
          <a:xfrm>
            <a:off x="702734" y="3052903"/>
            <a:ext cx="17221200" cy="13236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</a:t>
            </a:r>
            <a:r>
              <a:rPr lang="en-US" altLang="ko-KR" sz="3600" b="0" spc="-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min</a:t>
            </a:r>
            <a:r>
              <a:rPr lang="en-US" altLang="ko-KR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</a:t>
            </a: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함수            최단거리 </a:t>
            </a:r>
            <a:r>
              <a:rPr lang="en-US" altLang="ko-KR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&amp;</a:t>
            </a: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최단거리 인덱스</a:t>
            </a:r>
          </a:p>
        </p:txBody>
      </p:sp>
      <p:sp>
        <p:nvSpPr>
          <p:cNvPr id="52" name="TextBox 18"/>
          <p:cNvSpPr txBox="1"/>
          <p:nvPr/>
        </p:nvSpPr>
        <p:spPr>
          <a:xfrm>
            <a:off x="694267" y="4003414"/>
            <a:ext cx="17221200" cy="13236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36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최단거리 인덱스에 해당하는 약국출력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876800" y="3162300"/>
            <a:ext cx="762000" cy="0"/>
          </a:xfrm>
          <a:prstGeom prst="straightConnector1">
            <a:avLst/>
          </a:prstGeom>
          <a:ln w="889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962400" y="4076700"/>
            <a:ext cx="762000" cy="0"/>
          </a:xfrm>
          <a:prstGeom prst="straightConnector1">
            <a:avLst/>
          </a:prstGeom>
          <a:ln w="889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hape1067">
            <a:extLst>
              <a:ext uri="{FF2B5EF4-FFF2-40B4-BE49-F238E27FC236}">
                <a16:creationId xmlns:a16="http://schemas.microsoft.com/office/drawing/2014/main" id="{D95CA171-EDA8-4E0D-FE3A-E3262E878E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7400" y="5600700"/>
            <a:ext cx="17475200" cy="4457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381000" y="1763074"/>
            <a:ext cx="17221200" cy="16002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사용자의 이동 경로 및 현재 위치</a:t>
            </a:r>
            <a:r>
              <a:rPr lang="en-US" altLang="ko-KR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,</a:t>
            </a:r>
            <a:r>
              <a:rPr lang="ko-KR" altLang="en-US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약국 위치 </a:t>
            </a:r>
            <a:r>
              <a:rPr lang="en-US" altLang="ko-KR" sz="4300" b="0" spc="-2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plot</a:t>
            </a:r>
            <a:r>
              <a:rPr lang="ko-KR" altLang="en-US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함수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7.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plot_location</a:t>
            </a:r>
            <a:r>
              <a:rPr lang="en-US" altLang="ko-KR" sz="5300" b="1" dirty="0">
                <a:latin typeface="맑은 고딕"/>
              </a:rPr>
              <a:t>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shape1068">
            <a:extLst>
              <a:ext uri="{FF2B5EF4-FFF2-40B4-BE49-F238E27FC236}">
                <a16:creationId xmlns:a16="http://schemas.microsoft.com/office/drawing/2014/main" id="{2543A645-CC4F-766E-1B56-7CD834EA57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9300" y="3619500"/>
            <a:ext cx="14249400" cy="5985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33400" y="1889760"/>
            <a:ext cx="17221200" cy="1332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300" b="0" spc="-5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사용자의 평균위치 계산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8.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avg_location</a:t>
            </a:r>
            <a:r>
              <a:rPr lang="en-US" altLang="ko-KR" sz="5300" b="1" dirty="0">
                <a:latin typeface="맑은 고딕"/>
              </a:rPr>
              <a:t>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shape1068">
            <a:extLst>
              <a:ext uri="{FF2B5EF4-FFF2-40B4-BE49-F238E27FC236}">
                <a16:creationId xmlns:a16="http://schemas.microsoft.com/office/drawing/2014/main" id="{041302E4-BCBA-21F7-9524-DF1A7E7900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3848100"/>
            <a:ext cx="10744200" cy="556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269252" y="1043752"/>
            <a:ext cx="2485699" cy="704114"/>
            <a:chOff x="0" y="0"/>
            <a:chExt cx="812800" cy="230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맑은 고딕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  <a:defRPr/>
              </a:pPr>
              <a:endParaRPr lang="ko-KR" altLang="en-US">
                <a:latin typeface="맑은 고딕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11759" y="1160859"/>
            <a:ext cx="1800687" cy="4393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0" spc="-49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4182" y="2464485"/>
            <a:ext cx="11681086" cy="14635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altLang="ko-KR" sz="9000" b="0" spc="-719" dirty="0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0</a:t>
            </a:r>
            <a:r>
              <a:rPr lang="en-US" altLang="ko-KR" sz="900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1</a:t>
            </a:r>
            <a:r>
              <a:rPr lang="ko-KR" altLang="en-US" sz="90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배경지식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33400" y="1690288"/>
            <a:ext cx="17221200" cy="13236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0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실시간 기상 정보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7924800" cy="90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9.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>
                <a:latin typeface="맑은 고딕"/>
              </a:rPr>
              <a:t>weather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18"/>
          <p:cNvSpPr txBox="1"/>
          <p:nvPr/>
        </p:nvSpPr>
        <p:spPr>
          <a:xfrm>
            <a:off x="533400" y="2811519"/>
            <a:ext cx="17221200" cy="13236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indent="0" algn="l" defTabSz="914400" rtl="0" eaLnBrk="1" latinLnBrk="0" hangingPunct="1">
              <a:lnSpc>
                <a:spcPts val="125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40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</a:t>
            </a:r>
            <a:r>
              <a:rPr lang="ko-KR" altLang="en-US" sz="4000" b="0" spc="-419" dirty="0" err="1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Open</a:t>
            </a:r>
            <a:r>
              <a:rPr lang="ko-KR" altLang="en-US" sz="4000" b="0" spc="-4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</a:t>
            </a:r>
            <a:r>
              <a:rPr lang="ko-KR" altLang="en-US" sz="4000" b="0" spc="-419" dirty="0" err="1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W</a:t>
            </a:r>
            <a:r>
              <a:rPr lang="en-US" altLang="ko-KR" sz="4000" b="0" spc="-419" dirty="0" err="1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eather</a:t>
            </a:r>
            <a:r>
              <a:rPr lang="en-US" altLang="ko-KR" sz="4000" b="0" spc="-4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</a:t>
            </a:r>
            <a:r>
              <a:rPr lang="ko-KR" altLang="en-US" sz="4000" b="0" spc="-419" dirty="0" err="1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Map</a:t>
            </a:r>
            <a:r>
              <a:rPr lang="ko-KR" altLang="en-US" sz="4000" b="0" spc="-4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API</a:t>
            </a:r>
            <a:r>
              <a:rPr lang="en-US" altLang="ko-KR" sz="4000" spc="-4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</a:t>
            </a:r>
            <a:r>
              <a:rPr lang="ko-KR" altLang="en-US" sz="4000" spc="-4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활용</a:t>
            </a:r>
            <a:endParaRPr lang="ko-KR" altLang="en-US" sz="4000" b="0" spc="-719" dirty="0">
              <a:solidFill>
                <a:srgbClr val="000000"/>
              </a:solidFill>
              <a:latin typeface="맑은 고딕"/>
              <a:ea typeface="맑은 고딕"/>
              <a:cs typeface="210 도시락"/>
              <a:sym typeface="210 도시락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62355-2E5F-9682-6AE0-2DD0773A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71" t="21259" r="13726" b="43933"/>
          <a:stretch/>
        </p:blipFill>
        <p:spPr>
          <a:xfrm>
            <a:off x="1150749" y="4474444"/>
            <a:ext cx="14401800" cy="5418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33400" y="1731645"/>
            <a:ext cx="17221200" cy="1332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0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지역별 기상 요소를 등급으로 환산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10.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change_to_grade</a:t>
            </a:r>
            <a:r>
              <a:rPr lang="en-US" altLang="ko-KR" sz="5300" b="1" dirty="0">
                <a:latin typeface="맑은 고딕"/>
              </a:rPr>
              <a:t>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shape1071">
            <a:extLst>
              <a:ext uri="{FF2B5EF4-FFF2-40B4-BE49-F238E27FC236}">
                <a16:creationId xmlns:a16="http://schemas.microsoft.com/office/drawing/2014/main" id="{6BFDA22F-300F-0306-FB68-6FAA3D59F3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3198996"/>
            <a:ext cx="11582400" cy="6629400"/>
          </a:xfrm>
          <a:prstGeom prst="rect">
            <a:avLst/>
          </a:prstGeom>
        </p:spPr>
      </p:pic>
      <p:pic>
        <p:nvPicPr>
          <p:cNvPr id="3" name="shape1072">
            <a:extLst>
              <a:ext uri="{FF2B5EF4-FFF2-40B4-BE49-F238E27FC236}">
                <a16:creationId xmlns:a16="http://schemas.microsoft.com/office/drawing/2014/main" id="{06E63E18-6A7A-6FEB-4910-5C1C0707C3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49000" y="4533900"/>
            <a:ext cx="5507355" cy="5048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E6ED1E-B00A-1E87-CC81-C26DAFCE124C}"/>
              </a:ext>
            </a:extLst>
          </p:cNvPr>
          <p:cNvSpPr txBox="1"/>
          <p:nvPr/>
        </p:nvSpPr>
        <p:spPr>
          <a:xfrm>
            <a:off x="9829800" y="2189406"/>
            <a:ext cx="1242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 </a:t>
            </a:r>
            <a:r>
              <a:rPr lang="en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(A x 최저기온)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(B x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일교차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(C x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상대습도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( D x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기압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33400" y="1971676"/>
            <a:ext cx="17221200" cy="16002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지역별 가중치 저장 함수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11.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find_weight</a:t>
            </a:r>
            <a:r>
              <a:rPr lang="en-US" altLang="ko-KR" sz="5300" b="1" dirty="0">
                <a:latin typeface="맑은 고딕"/>
              </a:rPr>
              <a:t>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shape1073">
            <a:extLst>
              <a:ext uri="{FF2B5EF4-FFF2-40B4-BE49-F238E27FC236}">
                <a16:creationId xmlns:a16="http://schemas.microsoft.com/office/drawing/2014/main" id="{60563A22-D675-B1B5-970A-47FEF5BE3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7"/>
          <a:stretch/>
        </p:blipFill>
        <p:spPr>
          <a:xfrm>
            <a:off x="5019674" y="4305300"/>
            <a:ext cx="8467726" cy="5105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6C2854-D768-17A1-8430-109338F3FBB4}"/>
              </a:ext>
            </a:extLst>
          </p:cNvPr>
          <p:cNvSpPr txBox="1"/>
          <p:nvPr/>
        </p:nvSpPr>
        <p:spPr>
          <a:xfrm>
            <a:off x="9829800" y="2189406"/>
            <a:ext cx="1242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 </a:t>
            </a:r>
            <a:r>
              <a:rPr lang="en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(A x 최저기온)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(B x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일교차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(C x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상대습도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( D x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기압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381000" y="1559444"/>
            <a:ext cx="17221200" cy="1332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000" b="0" spc="-6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감기 지수 계산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11430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12.</a:t>
            </a:r>
            <a:r>
              <a:rPr lang="ko-KR" altLang="en-US" sz="5300" b="1" dirty="0">
                <a:latin typeface="맑은 고딕"/>
              </a:rPr>
              <a:t> </a:t>
            </a:r>
            <a:r>
              <a:rPr lang="en-US" altLang="ko-KR" sz="5300" b="1" dirty="0" err="1">
                <a:latin typeface="맑은 고딕"/>
              </a:rPr>
              <a:t>cold_index</a:t>
            </a:r>
            <a:r>
              <a:rPr lang="en-US" altLang="ko-KR" sz="5300" b="1" dirty="0">
                <a:latin typeface="맑은 고딕"/>
              </a:rPr>
              <a:t> </a:t>
            </a:r>
            <a:r>
              <a:rPr lang="ko-KR" altLang="en-US" sz="5300" b="1" dirty="0">
                <a:latin typeface="맑은 고딕"/>
              </a:rPr>
              <a:t>함수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18"/>
          <p:cNvSpPr txBox="1"/>
          <p:nvPr/>
        </p:nvSpPr>
        <p:spPr>
          <a:xfrm>
            <a:off x="9296400" y="2077201"/>
            <a:ext cx="17221200" cy="449764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감기 가능 지수    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&gt;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3.1316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 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“</a:t>
            </a:r>
            <a:r>
              <a:rPr lang="ko-KR" altLang="en-US" sz="4000" b="0" spc="-61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매우높음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					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&gt;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2.6918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 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“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높음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					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&gt;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1.4759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 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“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보통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					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&gt;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0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  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“</a:t>
            </a: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낮음</a:t>
            </a:r>
            <a:r>
              <a:rPr lang="en-US" altLang="ko-KR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4000" b="0" spc="-619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   </a:t>
            </a:r>
          </a:p>
        </p:txBody>
      </p:sp>
      <p:pic>
        <p:nvPicPr>
          <p:cNvPr id="2" name="shape1075">
            <a:extLst>
              <a:ext uri="{FF2B5EF4-FFF2-40B4-BE49-F238E27FC236}">
                <a16:creationId xmlns:a16="http://schemas.microsoft.com/office/drawing/2014/main" id="{794D8800-9DCC-ABF2-B788-8733AA3F9C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8700" y="3409296"/>
            <a:ext cx="12077700" cy="6306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33399" y="3238500"/>
            <a:ext cx="17221200" cy="16002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54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$GPGGA,121401.00,3733.04867,N,12704.54295,E,1,08,0.00,-3.4,M,,,,*2C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7924800" cy="90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>
                <a:latin typeface="맑은 고딕"/>
              </a:rPr>
              <a:t>1.</a:t>
            </a:r>
            <a:r>
              <a:rPr lang="ko-KR" altLang="en-US" sz="5300" b="1">
                <a:latin typeface="맑은 고딕"/>
              </a:rPr>
              <a:t> </a:t>
            </a:r>
            <a:r>
              <a:rPr lang="en-US" altLang="ko-KR" sz="5300" b="1">
                <a:latin typeface="맑은 고딕"/>
              </a:rPr>
              <a:t>$GPGGA Data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019800" y="4533900"/>
            <a:ext cx="2514600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7086600" y="4838700"/>
            <a:ext cx="609600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34200" y="5143500"/>
            <a:ext cx="13716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>
                <a:latin typeface="맑은 고딕"/>
                <a:ea typeface="맑은 고딕"/>
              </a:rPr>
              <a:t>위도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296400" y="4533900"/>
            <a:ext cx="2667000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10363200" y="4838700"/>
            <a:ext cx="609600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134600" y="5143500"/>
            <a:ext cx="13716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>
                <a:latin typeface="맑은 고딕"/>
                <a:ea typeface="맑은 고딕"/>
              </a:rPr>
              <a:t>경도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8686800" y="4533900"/>
            <a:ext cx="533400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01000" y="6202680"/>
            <a:ext cx="22098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>
                <a:latin typeface="맑은 고딕"/>
                <a:ea typeface="맑은 고딕"/>
              </a:rPr>
              <a:t>위도방향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6200000" flipH="1">
            <a:off x="8115300" y="5334000"/>
            <a:ext cx="1600200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2115800" y="4533900"/>
            <a:ext cx="533400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506200" y="6134100"/>
            <a:ext cx="22098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>
                <a:latin typeface="맑은 고딕"/>
                <a:ea typeface="맑은 고딕"/>
              </a:rPr>
              <a:t>경도방향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16200000" flipH="1">
            <a:off x="11544300" y="5334000"/>
            <a:ext cx="1600200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33399" y="2933700"/>
            <a:ext cx="17221200" cy="16002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300" b="0" spc="-719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지구 표면상의 두 지점 간의 최단거리 계산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7924800" cy="90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>
                <a:latin typeface="맑은 고딕"/>
              </a:rPr>
              <a:t>2.</a:t>
            </a:r>
            <a:r>
              <a:rPr lang="ko-KR" altLang="en-US" sz="5300" b="1">
                <a:latin typeface="맑은 고딕"/>
              </a:rPr>
              <a:t> </a:t>
            </a:r>
            <a:r>
              <a:rPr lang="en-US" altLang="ko-KR" sz="5300" b="1">
                <a:latin typeface="맑은 고딕"/>
              </a:rPr>
              <a:t>Haversine </a:t>
            </a:r>
            <a:r>
              <a:rPr lang="ko-KR" altLang="en-US" sz="5300" b="1">
                <a:latin typeface="맑은 고딕"/>
              </a:rPr>
              <a:t>공식</a:t>
            </a: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839200" y="5143500"/>
            <a:ext cx="45720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Freeform 41"/>
              <p:cNvSpPr/>
              <p:nvPr/>
            </p:nvSpPr>
            <p:spPr>
              <a:xfrm>
                <a:off x="1066800" y="5143500"/>
                <a:ext cx="9201150" cy="23717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3000"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3000">
                          <a:latin typeface="Cambria Math"/>
                          <a:sym typeface="Cambria Math"/>
                        </a:rPr>
                        <m:t> = </m:t>
                      </m:r>
                      <m:sSup>
                        <m:sSupPr>
                          <m:ctrlPr>
                            <a:rPr sz="30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𝑠𝑖𝑛</m:t>
                          </m:r>
                        </m:e>
                        <m:sup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3000" i="1">
                          <a:latin typeface="Cambria Math"/>
                          <a:sym typeface="Cambria Math"/>
                        </a:rPr>
                        <m:t>(</m:t>
                      </m:r>
                      <m:f>
                        <m:fPr>
                          <m:ctrlPr>
                            <a:rPr sz="30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𝛥𝜑</m:t>
                          </m:r>
                        </m:num>
                        <m:den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2</m:t>
                          </m:r>
                        </m:den>
                      </m:f>
                      <m:r>
                        <a:rPr sz="3000" i="1">
                          <a:latin typeface="Cambria Math"/>
                          <a:sym typeface="Cambria Math"/>
                        </a:rPr>
                        <m:t>) + </m:t>
                      </m:r>
                      <m:r>
                        <a:rPr sz="3000" i="1">
                          <a:latin typeface="Cambria Math"/>
                          <a:sym typeface="Cambria Math"/>
                        </a:rPr>
                        <m:t>𝑐𝑜𝑠</m:t>
                      </m:r>
                      <m:r>
                        <a:rPr sz="3000" i="1"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30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𝜑</m:t>
                          </m:r>
                        </m:e>
                        <m:sub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3000" i="1">
                          <a:latin typeface="Cambria Math"/>
                          <a:sym typeface="Cambria Math"/>
                        </a:rPr>
                        <m:t>)∗</m:t>
                      </m:r>
                      <m:r>
                        <a:rPr sz="3000" i="1">
                          <a:latin typeface="Cambria Math"/>
                          <a:sym typeface="Cambria Math"/>
                        </a:rPr>
                        <m:t>𝑐𝑜𝑠</m:t>
                      </m:r>
                      <m:r>
                        <a:rPr sz="3000" i="1"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30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𝜑</m:t>
                          </m:r>
                        </m:e>
                        <m:sub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  <m:r>
                        <a:rPr sz="3000" i="1">
                          <a:latin typeface="Cambria Math"/>
                          <a:sym typeface="Cambria Math"/>
                        </a:rPr>
                        <m:t>)∗</m:t>
                      </m:r>
                      <m:sSup>
                        <m:sSupPr>
                          <m:ctrlPr>
                            <a:rPr sz="30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𝑠𝑖𝑛</m:t>
                          </m:r>
                        </m:e>
                        <m:sup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  <m:r>
                        <a:rPr sz="3000" i="1">
                          <a:latin typeface="Cambria Math"/>
                          <a:sym typeface="Cambria Math"/>
                        </a:rPr>
                        <m:t>(</m:t>
                      </m:r>
                      <m:f>
                        <m:fPr>
                          <m:ctrlPr>
                            <a:rPr sz="30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𝛥𝜆</m:t>
                          </m:r>
                        </m:num>
                        <m:den>
                          <m:r>
                            <a:rPr sz="3000" i="1">
                              <a:latin typeface="Cambria Math"/>
                              <a:sym typeface="Cambria Math"/>
                            </a:rPr>
                            <m:t>2</m:t>
                          </m:r>
                        </m:den>
                      </m:f>
                      <m:r>
                        <a:rPr sz="30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  <a:endParaRPr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000" i="1">
                          <a:latin typeface="Cambria Math"/>
                          <a:sym typeface="Cambria Math"/>
                        </a:rPr>
                        <m:t>               </m:t>
                      </m:r>
                      <m:r>
                        <a:rPr sz="4000" i="1">
                          <a:latin typeface="Cambria Math"/>
                          <a:sym typeface="Cambria Math"/>
                        </a:rPr>
                        <m:t>𝑐</m:t>
                      </m:r>
                      <m:r>
                        <a:rPr sz="4000" i="1">
                          <a:latin typeface="Cambria Math"/>
                          <a:sym typeface="Cambria Math"/>
                        </a:rPr>
                        <m:t> = 2∗</m:t>
                      </m:r>
                      <m:r>
                        <a:rPr sz="4000" i="1">
                          <a:latin typeface="Cambria Math"/>
                          <a:sym typeface="Cambria Math"/>
                        </a:rPr>
                        <m:t>𝑎𝑟𝑐𝑡𝑎𝑛</m:t>
                      </m:r>
                      <m:r>
                        <a:rPr sz="4000" i="1">
                          <a:latin typeface="Cambria Math"/>
                          <a:sym typeface="Cambria Math"/>
                        </a:rPr>
                        <m:t>2(</m:t>
                      </m:r>
                      <m:rad>
                        <m:radPr>
                          <m:degHide m:val="on"/>
                          <m:ctrlPr>
                            <a:rPr sz="40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4000" i="1">
                              <a:latin typeface="Cambria Math"/>
                              <a:sym typeface="Cambria Math"/>
                            </a:rPr>
                            <m:t>𝑎</m:t>
                          </m:r>
                        </m:e>
                      </m:rad>
                      <m:r>
                        <a:rPr sz="4000" i="1">
                          <a:latin typeface="Cambria Math"/>
                          <a:sym typeface="Cambria Math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sz="40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sz="4000" i="1">
                              <a:latin typeface="Cambria Math"/>
                              <a:sym typeface="Cambria Math"/>
                            </a:rPr>
                            <m:t>(1−</m:t>
                          </m:r>
                          <m:r>
                            <a:rPr sz="4000" i="1">
                              <a:latin typeface="Cambria Math"/>
                              <a:sym typeface="Cambria Math"/>
                            </a:rPr>
                            <m:t>𝑎</m:t>
                          </m:r>
                          <m:r>
                            <a:rPr sz="4000" i="1"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</m:rad>
                      <m:r>
                        <a:rPr sz="40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  <a:endParaRPr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000" i="1">
                          <a:latin typeface="Cambria Math"/>
                          <a:sym typeface="Cambria Math"/>
                        </a:rPr>
                        <m:t>                      </m:t>
                      </m:r>
                      <m:r>
                        <a:rPr sz="4000" i="1">
                          <a:latin typeface="Cambria Math"/>
                          <a:sym typeface="Cambria Math"/>
                        </a:rPr>
                        <m:t>𝑑</m:t>
                      </m:r>
                      <m:r>
                        <a:rPr sz="4000" i="1">
                          <a:latin typeface="Cambria Math"/>
                          <a:sym typeface="Cambria Math"/>
                        </a:rPr>
                        <m:t>= </m:t>
                      </m:r>
                      <m:r>
                        <a:rPr sz="4000" i="1">
                          <a:latin typeface="Cambria Math"/>
                          <a:sym typeface="Cambria Math"/>
                        </a:rPr>
                        <m:t>𝑅</m:t>
                      </m:r>
                      <m:r>
                        <a:rPr sz="4000" i="1">
                          <a:latin typeface="Cambria Math"/>
                          <a:sym typeface="Cambria Math"/>
                        </a:rPr>
                        <m:t>∗</m:t>
                      </m:r>
                      <m:r>
                        <a:rPr sz="4000" i="1">
                          <a:latin typeface="Cambria Math"/>
                          <a:sym typeface="Cambria Math"/>
                        </a:rPr>
                        <m:t>𝑐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42" name=""/>
              <p:cNvSpPr txBox="1"/>
              <p:nvPr/>
            </p:nvSpPr>
            <p:spPr>
              <a:xfrm>
                <a:off x="1066800" y="5143500"/>
                <a:ext cx="9201150" cy="23717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10515600" y="4655820"/>
            <a:ext cx="7010400" cy="445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>
                <a:latin typeface="맑은 고딕"/>
              </a:rPr>
              <a:t>φ</a:t>
            </a:r>
            <a:r>
              <a:rPr lang="en-US" altLang="ko-KR" sz="2600" baseline="-24000">
                <a:latin typeface="맑은 고딕"/>
              </a:rPr>
              <a:t>1</a:t>
            </a:r>
            <a:r>
              <a:rPr lang="en-US" altLang="ko-KR" sz="2600">
                <a:latin typeface="맑은 고딕"/>
              </a:rPr>
              <a:t>, </a:t>
            </a:r>
            <a:r>
              <a:rPr lang="ko-KR" altLang="en-US" sz="2600">
                <a:latin typeface="맑은 고딕"/>
              </a:rPr>
              <a:t>φ</a:t>
            </a:r>
            <a:r>
              <a:rPr lang="en-US" altLang="ko-KR" sz="2600" baseline="-24000">
                <a:latin typeface="맑은 고딕"/>
              </a:rPr>
              <a:t>2</a:t>
            </a:r>
            <a:r>
              <a:rPr lang="en-US" altLang="ko-KR" sz="2600">
                <a:latin typeface="맑은 고딕"/>
              </a:rPr>
              <a:t> : </a:t>
            </a:r>
            <a:r>
              <a:rPr lang="ko-KR" altLang="en-US" sz="2600">
                <a:latin typeface="맑은 고딕"/>
              </a:rPr>
              <a:t>두 지점의 위도</a:t>
            </a:r>
            <a:r>
              <a:rPr lang="en-US" altLang="ko-KR" sz="2600">
                <a:latin typeface="맑은 고딕"/>
              </a:rPr>
              <a:t>(</a:t>
            </a:r>
            <a:r>
              <a:rPr lang="ko-KR" altLang="en-US" sz="2600">
                <a:latin typeface="맑은 고딕"/>
              </a:rPr>
              <a:t>라디안 단위</a:t>
            </a:r>
            <a:r>
              <a:rPr lang="en-US" altLang="ko-KR" sz="2600">
                <a:latin typeface="맑은 고딕"/>
              </a:rPr>
              <a:t>)</a:t>
            </a:r>
          </a:p>
          <a:p>
            <a:pPr>
              <a:defRPr/>
            </a:pPr>
            <a:endParaRPr lang="ko-KR" altLang="en-US" sz="2600">
              <a:latin typeface="맑은 고딕"/>
            </a:endParaRPr>
          </a:p>
          <a:p>
            <a:pPr>
              <a:defRPr/>
            </a:pPr>
            <a:r>
              <a:rPr lang="ko-KR" altLang="en-US" sz="2600">
                <a:latin typeface="맑은 고딕"/>
              </a:rPr>
              <a:t>λ</a:t>
            </a:r>
            <a:r>
              <a:rPr lang="en-US" altLang="ko-KR" sz="2600" baseline="-24000">
                <a:latin typeface="맑은 고딕"/>
              </a:rPr>
              <a:t>1</a:t>
            </a:r>
            <a:r>
              <a:rPr lang="en-US" altLang="ko-KR" sz="2600">
                <a:latin typeface="맑은 고딕"/>
              </a:rPr>
              <a:t>, </a:t>
            </a:r>
            <a:r>
              <a:rPr lang="ko-KR" altLang="en-US" sz="2600">
                <a:latin typeface="맑은 고딕"/>
              </a:rPr>
              <a:t>λ</a:t>
            </a:r>
            <a:r>
              <a:rPr lang="en-US" altLang="ko-KR" sz="2600" baseline="-24000">
                <a:latin typeface="맑은 고딕"/>
              </a:rPr>
              <a:t>2</a:t>
            </a:r>
            <a:r>
              <a:rPr lang="en-US" altLang="ko-KR" sz="2600">
                <a:latin typeface="맑은 고딕"/>
              </a:rPr>
              <a:t> :</a:t>
            </a:r>
            <a:r>
              <a:rPr lang="ko-KR" altLang="en-US" sz="2600">
                <a:latin typeface="맑은 고딕"/>
              </a:rPr>
              <a:t>두 지점의 경도</a:t>
            </a:r>
            <a:r>
              <a:rPr lang="en-US" altLang="ko-KR" sz="2600">
                <a:latin typeface="맑은 고딕"/>
              </a:rPr>
              <a:t>(</a:t>
            </a:r>
            <a:r>
              <a:rPr lang="ko-KR" altLang="en-US" sz="2600">
                <a:latin typeface="맑은 고딕"/>
              </a:rPr>
              <a:t>라디안 단위</a:t>
            </a:r>
            <a:r>
              <a:rPr lang="en-US" altLang="ko-KR" sz="2600">
                <a:latin typeface="맑은 고딕"/>
              </a:rPr>
              <a:t>)</a:t>
            </a:r>
          </a:p>
          <a:p>
            <a:pPr>
              <a:defRPr/>
            </a:pPr>
            <a:endParaRPr lang="ko-KR" altLang="en-US" sz="2600">
              <a:latin typeface="맑은 고딕"/>
            </a:endParaRPr>
          </a:p>
          <a:p>
            <a:pPr>
              <a:defRPr/>
            </a:pPr>
            <a:r>
              <a:rPr lang="ko-KR" altLang="en-US" sz="2600">
                <a:latin typeface="맑은 고딕"/>
              </a:rPr>
              <a:t>Δφ</a:t>
            </a:r>
            <a:r>
              <a:rPr lang="en-US" altLang="ko-KR" sz="2600">
                <a:latin typeface="맑은 고딕"/>
              </a:rPr>
              <a:t> : </a:t>
            </a:r>
            <a:r>
              <a:rPr lang="ko-KR" altLang="en-US" sz="2600">
                <a:latin typeface="맑은 고딕"/>
              </a:rPr>
              <a:t>두 지점의 위도 간 차이</a:t>
            </a:r>
          </a:p>
          <a:p>
            <a:pPr>
              <a:defRPr/>
            </a:pPr>
            <a:endParaRPr lang="ko-KR" altLang="en-US" sz="2600">
              <a:latin typeface="맑은 고딕"/>
            </a:endParaRPr>
          </a:p>
          <a:p>
            <a:pPr>
              <a:defRPr/>
            </a:pPr>
            <a:r>
              <a:rPr lang="ko-KR" altLang="en-US" sz="2600">
                <a:latin typeface="맑은 고딕"/>
              </a:rPr>
              <a:t>Δλ </a:t>
            </a:r>
            <a:r>
              <a:rPr lang="en-US" altLang="ko-KR" sz="2600">
                <a:latin typeface="맑은 고딕"/>
              </a:rPr>
              <a:t>: </a:t>
            </a:r>
            <a:r>
              <a:rPr lang="ko-KR" altLang="en-US" sz="2600">
                <a:latin typeface="맑은 고딕"/>
              </a:rPr>
              <a:t>두 지점의 경도 간 차이</a:t>
            </a:r>
          </a:p>
          <a:p>
            <a:pPr>
              <a:defRPr/>
            </a:pPr>
            <a:endParaRPr lang="en-US" altLang="ko-KR" sz="2600">
              <a:latin typeface="맑은 고딕"/>
            </a:endParaRPr>
          </a:p>
          <a:p>
            <a:pPr>
              <a:defRPr/>
            </a:pPr>
            <a:r>
              <a:rPr lang="en-US" altLang="ko-KR" sz="2600">
                <a:latin typeface="맑은 고딕"/>
              </a:rPr>
              <a:t>R : </a:t>
            </a:r>
            <a:r>
              <a:rPr lang="ko-KR" altLang="en-US" sz="2600">
                <a:latin typeface="맑은 고딕"/>
              </a:rPr>
              <a:t>지구 반지름 </a:t>
            </a:r>
            <a:r>
              <a:rPr lang="en-US" altLang="ko-KR" sz="2600">
                <a:latin typeface="맑은 고딕"/>
              </a:rPr>
              <a:t>(=6371km)</a:t>
            </a:r>
          </a:p>
          <a:p>
            <a:pPr>
              <a:defRPr/>
            </a:pPr>
            <a:endParaRPr lang="en-US" altLang="ko-KR" sz="2600">
              <a:latin typeface="맑은 고딕"/>
            </a:endParaRPr>
          </a:p>
          <a:p>
            <a:pPr>
              <a:defRPr/>
            </a:pPr>
            <a:r>
              <a:rPr lang="en-US" altLang="ko-KR" sz="2600">
                <a:latin typeface="맑은 고딕"/>
              </a:rPr>
              <a:t>d : </a:t>
            </a:r>
            <a:r>
              <a:rPr lang="ko-KR" altLang="en-US" sz="2600">
                <a:latin typeface="맑은 고딕"/>
              </a:rPr>
              <a:t>두 지점 간 거리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21368" y="2104925"/>
            <a:ext cx="17221200" cy="16002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특정 날씨 조건에서 감기에 걸릴 가능성 예측 지수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876300"/>
            <a:ext cx="7924800" cy="90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3.</a:t>
            </a:r>
            <a:r>
              <a:rPr lang="ko-KR" altLang="en-US" sz="5300" b="1" dirty="0">
                <a:latin typeface="맑은 고딕"/>
              </a:rPr>
              <a:t> 감기 가능 지수</a:t>
            </a:r>
            <a:r>
              <a:rPr lang="en-US" altLang="ko-KR" sz="5300" b="1" dirty="0">
                <a:latin typeface="맑은 고딕"/>
              </a:rPr>
              <a:t>(CI)</a:t>
            </a:r>
            <a:endParaRPr lang="ko-KR" altLang="en-US" sz="5300" b="1" dirty="0">
              <a:latin typeface="맑은 고딕"/>
            </a:endParaRPr>
          </a:p>
        </p:txBody>
      </p:sp>
      <p:sp>
        <p:nvSpPr>
          <p:cNvPr id="23" name="AutoShape 3"/>
          <p:cNvSpPr/>
          <p:nvPr/>
        </p:nvSpPr>
        <p:spPr>
          <a:xfrm>
            <a:off x="1028700" y="18669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839200" y="5143500"/>
            <a:ext cx="45720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4" name="TextBox 18"/>
          <p:cNvSpPr txBox="1"/>
          <p:nvPr/>
        </p:nvSpPr>
        <p:spPr>
          <a:xfrm>
            <a:off x="521368" y="3411856"/>
            <a:ext cx="17221200" cy="1332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      ◆  최저기온</a:t>
            </a:r>
            <a:r>
              <a:rPr lang="en-US" altLang="ko-KR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,</a:t>
            </a:r>
            <a:r>
              <a:rPr lang="ko-KR" altLang="en-US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일교차</a:t>
            </a:r>
            <a:r>
              <a:rPr lang="en-US" altLang="ko-KR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,</a:t>
            </a:r>
            <a:r>
              <a:rPr lang="ko-KR" altLang="en-US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기압</a:t>
            </a:r>
            <a:r>
              <a:rPr lang="en-US" altLang="ko-KR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,</a:t>
            </a:r>
            <a:r>
              <a:rPr lang="ko-KR" altLang="en-US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 상대 습도 </a:t>
            </a:r>
            <a:r>
              <a:rPr lang="ko-KR" altLang="en-US" sz="4300" b="0" spc="-719" dirty="0" err="1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를</a:t>
            </a:r>
            <a:r>
              <a:rPr lang="ko-KR" altLang="en-US" sz="43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통해 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56242-04CC-A90F-9ED9-9FDA2FFB18CC}"/>
              </a:ext>
            </a:extLst>
          </p:cNvPr>
          <p:cNvSpPr txBox="1"/>
          <p:nvPr/>
        </p:nvSpPr>
        <p:spPr>
          <a:xfrm>
            <a:off x="2921668" y="6084501"/>
            <a:ext cx="1242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4400" b="1" dirty="0"/>
              <a:t>CI </a:t>
            </a:r>
            <a:r>
              <a:rPr lang="en-KR" sz="3600" dirty="0"/>
              <a:t>= (A x 최저기온) </a:t>
            </a:r>
            <a:r>
              <a:rPr lang="en-US" altLang="ko-KR" sz="3600" dirty="0"/>
              <a:t>+ (B x </a:t>
            </a:r>
            <a:r>
              <a:rPr lang="ko-KR" altLang="en-US" sz="3600" dirty="0"/>
              <a:t>일교차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  <a:r>
              <a:rPr lang="en-US" altLang="ko-KR" sz="3600" dirty="0"/>
              <a:t>+ (C x </a:t>
            </a:r>
            <a:r>
              <a:rPr lang="ko-KR" altLang="en-US" sz="3600" dirty="0"/>
              <a:t>상대습도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  <a:r>
              <a:rPr lang="en-US" altLang="ko-KR" sz="3600" dirty="0"/>
              <a:t>+ (D x </a:t>
            </a:r>
            <a:r>
              <a:rPr lang="ko-KR" altLang="en-US" sz="3600" dirty="0"/>
              <a:t>기압</a:t>
            </a:r>
            <a:r>
              <a:rPr lang="en-US" altLang="ko-KR" sz="3600" dirty="0"/>
              <a:t>)</a:t>
            </a:r>
            <a:endParaRPr lang="en-KR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269252" y="1043752"/>
            <a:ext cx="2485699" cy="704114"/>
            <a:chOff x="0" y="0"/>
            <a:chExt cx="812800" cy="230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맑은 고딕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  <a:defRPr/>
              </a:pPr>
              <a:endParaRPr lang="ko-KR" altLang="en-US">
                <a:latin typeface="맑은 고딕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11759" y="1160859"/>
            <a:ext cx="1800687" cy="4393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0" spc="-49">
                <a:solidFill>
                  <a:srgbClr val="000000"/>
                </a:solidFill>
                <a:latin typeface="맑은 고딕"/>
                <a:ea typeface="맑은 고딕"/>
                <a:cs typeface="Canva Sans"/>
                <a:sym typeface="Canva Sans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4182" y="2464485"/>
            <a:ext cx="13453532" cy="146354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altLang="ko-KR" sz="9000" b="0" spc="-719" dirty="0">
                <a:solidFill>
                  <a:srgbClr val="000000"/>
                </a:solidFill>
                <a:latin typeface="맑은 고딕"/>
                <a:cs typeface="210 도시락"/>
                <a:sym typeface="210 도시락"/>
              </a:rPr>
              <a:t>0</a:t>
            </a:r>
            <a:r>
              <a:rPr lang="en-US" altLang="ko-KR" sz="900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2</a:t>
            </a:r>
            <a:r>
              <a:rPr lang="ko-KR" altLang="en-US" sz="9000" b="0" spc="-719" dirty="0">
                <a:solidFill>
                  <a:srgbClr val="000000"/>
                </a:solidFill>
                <a:latin typeface="맑은 고딕"/>
                <a:ea typeface="맑은 고딕"/>
                <a:cs typeface="210 도시락"/>
                <a:sym typeface="210 도시락"/>
              </a:rPr>
              <a:t> 프로그램 구성 및 사용법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0CE82-1CDF-1A17-CBE8-1D8373EFA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6758A04-46EC-1446-63B6-95DFBE8B5C81}"/>
              </a:ext>
            </a:extLst>
          </p:cNvPr>
          <p:cNvSpPr/>
          <p:nvPr/>
        </p:nvSpPr>
        <p:spPr>
          <a:xfrm>
            <a:off x="5181601" y="2362394"/>
            <a:ext cx="10210127" cy="7107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A974E-C803-CB36-E994-8897D4ED81EB}"/>
              </a:ext>
            </a:extLst>
          </p:cNvPr>
          <p:cNvSpPr/>
          <p:nvPr/>
        </p:nvSpPr>
        <p:spPr>
          <a:xfrm>
            <a:off x="8513326" y="3524319"/>
            <a:ext cx="2407760" cy="1849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24A4BF-572D-5A62-B179-2A2C33492198}"/>
              </a:ext>
            </a:extLst>
          </p:cNvPr>
          <p:cNvSpPr/>
          <p:nvPr/>
        </p:nvSpPr>
        <p:spPr>
          <a:xfrm>
            <a:off x="8467264" y="7654036"/>
            <a:ext cx="2867232" cy="12551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6AC0E-0019-AD38-AA63-982FCB92B103}"/>
              </a:ext>
            </a:extLst>
          </p:cNvPr>
          <p:cNvSpPr/>
          <p:nvPr/>
        </p:nvSpPr>
        <p:spPr>
          <a:xfrm>
            <a:off x="5555591" y="5461690"/>
            <a:ext cx="1992056" cy="1294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19D9143-1278-DD21-025A-47ADF422872D}"/>
              </a:ext>
            </a:extLst>
          </p:cNvPr>
          <p:cNvSpPr/>
          <p:nvPr/>
        </p:nvSpPr>
        <p:spPr>
          <a:xfrm>
            <a:off x="1084088" y="2976586"/>
            <a:ext cx="2709959" cy="65720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 err="1">
                <a:latin typeface="맑은 고딕"/>
              </a:rPr>
              <a:t>open_window.m</a:t>
            </a:r>
            <a:r>
              <a:rPr lang="ko-KR" altLang="en-US" sz="2000" b="1" dirty="0">
                <a:latin typeface="맑은 고딕"/>
              </a:rPr>
              <a:t> 실행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8958D7-F14A-AEDB-C7B2-1DA95615F900}"/>
              </a:ext>
            </a:extLst>
          </p:cNvPr>
          <p:cNvSpPr/>
          <p:nvPr/>
        </p:nvSpPr>
        <p:spPr>
          <a:xfrm>
            <a:off x="1168514" y="4566831"/>
            <a:ext cx="2508693" cy="560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 err="1">
                <a:latin typeface="맑은 고딕"/>
              </a:rPr>
              <a:t>NMEA_Log</a:t>
            </a:r>
            <a:r>
              <a:rPr lang="en-US" altLang="ko-KR" sz="1600" b="1" dirty="0">
                <a:latin typeface="맑은 고딕"/>
              </a:rPr>
              <a:t> </a:t>
            </a:r>
            <a:r>
              <a:rPr lang="ko-KR" altLang="en-US" sz="1600" b="1" dirty="0">
                <a:latin typeface="맑은 고딕"/>
              </a:rPr>
              <a:t>파일</a:t>
            </a:r>
            <a:r>
              <a:rPr lang="en-US" altLang="ko-KR" sz="1600" b="1" dirty="0">
                <a:latin typeface="맑은 고딕"/>
              </a:rPr>
              <a:t> </a:t>
            </a:r>
            <a:r>
              <a:rPr lang="ko-KR" altLang="en-US" sz="1600" b="1" dirty="0">
                <a:latin typeface="맑은 고딕"/>
              </a:rPr>
              <a:t>선택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61D10A-CB67-565C-548E-8C7E8C314B59}"/>
              </a:ext>
            </a:extLst>
          </p:cNvPr>
          <p:cNvSpPr/>
          <p:nvPr/>
        </p:nvSpPr>
        <p:spPr>
          <a:xfrm>
            <a:off x="8131730" y="1949926"/>
            <a:ext cx="2709959" cy="65720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 err="1">
                <a:latin typeface="맑은 고딕"/>
              </a:rPr>
              <a:t>pharmacy_app.m</a:t>
            </a:r>
            <a:endParaRPr lang="en-US" altLang="ko-KR" sz="2000" b="1" dirty="0">
              <a:latin typeface="맑은 고딕"/>
            </a:endParaRPr>
          </a:p>
          <a:p>
            <a:pPr algn="ctr">
              <a:defRPr/>
            </a:pPr>
            <a:r>
              <a:rPr lang="ko-KR" altLang="en-US" sz="2000" b="1" dirty="0">
                <a:latin typeface="맑은 고딕"/>
              </a:rPr>
              <a:t>실행</a:t>
            </a:r>
            <a:endParaRPr lang="en-US" altLang="ko-KR" sz="2000" b="1" dirty="0">
              <a:latin typeface="맑은 고딕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1B145F-7371-30DD-B3CD-D6918A6AF5E7}"/>
              </a:ext>
            </a:extLst>
          </p:cNvPr>
          <p:cNvSpPr/>
          <p:nvPr/>
        </p:nvSpPr>
        <p:spPr>
          <a:xfrm>
            <a:off x="5515365" y="7977600"/>
            <a:ext cx="2180836" cy="65720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latin typeface="맑은 고딕"/>
              </a:rPr>
              <a:t>검색 버튼 클릭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BD27359-8832-D4C1-9819-E54250A8E3EF}"/>
              </a:ext>
            </a:extLst>
          </p:cNvPr>
          <p:cNvSpPr/>
          <p:nvPr/>
        </p:nvSpPr>
        <p:spPr>
          <a:xfrm>
            <a:off x="12459447" y="5616067"/>
            <a:ext cx="2631839" cy="671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>
                <a:latin typeface="맑은 고딕"/>
              </a:rPr>
              <a:t>Update</a:t>
            </a:r>
            <a:r>
              <a:rPr lang="ko-KR" altLang="en-US" sz="2000" b="1" dirty="0">
                <a:latin typeface="맑은 고딕"/>
              </a:rPr>
              <a:t> 버튼 클릭</a:t>
            </a:r>
          </a:p>
        </p:txBody>
      </p:sp>
      <p:sp>
        <p:nvSpPr>
          <p:cNvPr id="58" name="Decision 57">
            <a:extLst>
              <a:ext uri="{FF2B5EF4-FFF2-40B4-BE49-F238E27FC236}">
                <a16:creationId xmlns:a16="http://schemas.microsoft.com/office/drawing/2014/main" id="{3299A085-8349-4A6B-7D35-AD4DA2CEA77D}"/>
              </a:ext>
            </a:extLst>
          </p:cNvPr>
          <p:cNvSpPr/>
          <p:nvPr/>
        </p:nvSpPr>
        <p:spPr>
          <a:xfrm>
            <a:off x="15849600" y="9469634"/>
            <a:ext cx="1950024" cy="815361"/>
          </a:xfrm>
          <a:prstGeom prst="flowChartDecision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rgbClr val="FFFF00"/>
                </a:solidFill>
              </a:rPr>
              <a:t>종료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ADA24C-863E-074C-C410-1A74A12AB48A}"/>
              </a:ext>
            </a:extLst>
          </p:cNvPr>
          <p:cNvSpPr/>
          <p:nvPr/>
        </p:nvSpPr>
        <p:spPr>
          <a:xfrm>
            <a:off x="5899062" y="4078892"/>
            <a:ext cx="1298775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>
                <a:latin typeface="맑은 고딕"/>
              </a:rPr>
              <a:t>location.m</a:t>
            </a:r>
            <a:endParaRPr lang="ko-KR" altLang="en-US" sz="1400" dirty="0">
              <a:latin typeface="맑은 고딕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0C75BB-E425-A798-2C97-8383A7240E31}"/>
              </a:ext>
            </a:extLst>
          </p:cNvPr>
          <p:cNvSpPr/>
          <p:nvPr/>
        </p:nvSpPr>
        <p:spPr>
          <a:xfrm>
            <a:off x="1470912" y="5985197"/>
            <a:ext cx="1903898" cy="560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latin typeface="맑은 고딕"/>
              </a:rPr>
              <a:t>지역 선택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F51CC-4588-FF16-C123-5B8F10F113DE}"/>
              </a:ext>
            </a:extLst>
          </p:cNvPr>
          <p:cNvSpPr/>
          <p:nvPr/>
        </p:nvSpPr>
        <p:spPr>
          <a:xfrm>
            <a:off x="5899062" y="5235143"/>
            <a:ext cx="1298775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>
                <a:latin typeface="맑은 고딕"/>
              </a:rPr>
              <a:t>weather.m</a:t>
            </a:r>
            <a:endParaRPr lang="ko-KR" altLang="en-US" sz="1400" dirty="0">
              <a:latin typeface="맑은 고딕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9D29E-872C-7787-D961-0F00E64CBA81}"/>
              </a:ext>
            </a:extLst>
          </p:cNvPr>
          <p:cNvSpPr/>
          <p:nvPr/>
        </p:nvSpPr>
        <p:spPr>
          <a:xfrm>
            <a:off x="8757614" y="7485067"/>
            <a:ext cx="2376321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>
                <a:latin typeface="맑은 고딕"/>
              </a:rPr>
              <a:t>find_nearest_pharmacy.m</a:t>
            </a:r>
            <a:endParaRPr lang="ko-KR" altLang="en-US" sz="1400" dirty="0">
              <a:latin typeface="맑은 고딕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766F2C-394B-9755-FAFF-8DF7439ADC10}"/>
              </a:ext>
            </a:extLst>
          </p:cNvPr>
          <p:cNvSpPr/>
          <p:nvPr/>
        </p:nvSpPr>
        <p:spPr>
          <a:xfrm>
            <a:off x="5899063" y="3017965"/>
            <a:ext cx="1298775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err="1">
                <a:latin typeface="맑은 고딕"/>
              </a:rPr>
              <a:t>pharmacy.m</a:t>
            </a:r>
            <a:endParaRPr lang="ko-KR" altLang="en-US" sz="1200" dirty="0">
              <a:latin typeface="맑은 고딕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59051B-4B84-4356-F81A-B2E676116B6E}"/>
              </a:ext>
            </a:extLst>
          </p:cNvPr>
          <p:cNvSpPr/>
          <p:nvPr/>
        </p:nvSpPr>
        <p:spPr>
          <a:xfrm>
            <a:off x="9241330" y="8234017"/>
            <a:ext cx="1296366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>
                <a:latin typeface="맑은 고딕"/>
              </a:rPr>
              <a:t>haversine.m</a:t>
            </a:r>
            <a:endParaRPr lang="ko-KR" altLang="en-US" sz="1400" dirty="0">
              <a:latin typeface="맑은 고딕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BAE8-E651-8793-6A57-7BB3B1199C59}"/>
              </a:ext>
            </a:extLst>
          </p:cNvPr>
          <p:cNvSpPr/>
          <p:nvPr/>
        </p:nvSpPr>
        <p:spPr>
          <a:xfrm>
            <a:off x="9005909" y="6168026"/>
            <a:ext cx="1521856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>
                <a:latin typeface="맑은 고딕"/>
              </a:rPr>
              <a:t>plot_location.m</a:t>
            </a:r>
            <a:endParaRPr lang="ko-KR" altLang="en-US" sz="1400" dirty="0">
              <a:latin typeface="맑은 고딕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E7AA0-7131-E70D-DAFB-85D48AA90931}"/>
              </a:ext>
            </a:extLst>
          </p:cNvPr>
          <p:cNvSpPr/>
          <p:nvPr/>
        </p:nvSpPr>
        <p:spPr>
          <a:xfrm>
            <a:off x="5819421" y="5951689"/>
            <a:ext cx="1458055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>
                <a:latin typeface="맑은 고딕"/>
              </a:rPr>
              <a:t>avg_location.m</a:t>
            </a:r>
            <a:endParaRPr lang="ko-KR" altLang="en-US" sz="1400" dirty="0">
              <a:latin typeface="맑은 고딕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F84ECB-467D-70DE-718D-DDFBEF413EAD}"/>
              </a:ext>
            </a:extLst>
          </p:cNvPr>
          <p:cNvSpPr/>
          <p:nvPr/>
        </p:nvSpPr>
        <p:spPr>
          <a:xfrm>
            <a:off x="8825122" y="4053115"/>
            <a:ext cx="1820017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>
                <a:latin typeface="맑은 고딕"/>
              </a:rPr>
              <a:t>change_to_grade.m</a:t>
            </a:r>
            <a:endParaRPr lang="ko-KR" altLang="en-US" sz="1400" dirty="0">
              <a:latin typeface="맑은 고딕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C69BA4-9459-5EDA-F96A-C9C8AD5C905A}"/>
              </a:ext>
            </a:extLst>
          </p:cNvPr>
          <p:cNvSpPr/>
          <p:nvPr/>
        </p:nvSpPr>
        <p:spPr>
          <a:xfrm>
            <a:off x="9011800" y="4815773"/>
            <a:ext cx="1446663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>
                <a:latin typeface="맑은 고딕"/>
              </a:rPr>
              <a:t>find_weight.m</a:t>
            </a:r>
            <a:endParaRPr lang="ko-KR" altLang="en-US" sz="1400" dirty="0">
              <a:latin typeface="맑은 고딕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03C5A-93B7-B136-C8E3-FE230C5197CA}"/>
              </a:ext>
            </a:extLst>
          </p:cNvPr>
          <p:cNvSpPr/>
          <p:nvPr/>
        </p:nvSpPr>
        <p:spPr>
          <a:xfrm>
            <a:off x="9067818" y="3309090"/>
            <a:ext cx="1298775" cy="377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>
                <a:latin typeface="맑은 고딕"/>
              </a:rPr>
              <a:t>cold_index.m</a:t>
            </a:r>
            <a:endParaRPr lang="ko-KR" altLang="en-US" sz="1400" dirty="0">
              <a:latin typeface="맑은 고딕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B0D336-1A76-681D-AA4B-26D51EC025A0}"/>
              </a:ext>
            </a:extLst>
          </p:cNvPr>
          <p:cNvCxnSpPr>
            <a:cxnSpLocks/>
          </p:cNvCxnSpPr>
          <p:nvPr/>
        </p:nvCxnSpPr>
        <p:spPr>
          <a:xfrm>
            <a:off x="6553200" y="3537612"/>
            <a:ext cx="0" cy="381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E0E0DB-A812-BB2D-B76D-29C7717373EE}"/>
              </a:ext>
            </a:extLst>
          </p:cNvPr>
          <p:cNvCxnSpPr>
            <a:cxnSpLocks/>
          </p:cNvCxnSpPr>
          <p:nvPr/>
        </p:nvCxnSpPr>
        <p:spPr>
          <a:xfrm>
            <a:off x="6549887" y="4680612"/>
            <a:ext cx="0" cy="381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9889426-CACA-2F92-5068-0FD25634AC06}"/>
              </a:ext>
            </a:extLst>
          </p:cNvPr>
          <p:cNvCxnSpPr>
            <a:cxnSpLocks/>
            <a:stCxn id="54" idx="3"/>
            <a:endCxn id="17" idx="1"/>
          </p:cNvCxnSpPr>
          <p:nvPr/>
        </p:nvCxnSpPr>
        <p:spPr>
          <a:xfrm flipV="1">
            <a:off x="7696201" y="4449135"/>
            <a:ext cx="817125" cy="385706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919AF1-C807-6703-5BB2-0675B48B4F3A}"/>
              </a:ext>
            </a:extLst>
          </p:cNvPr>
          <p:cNvCxnSpPr>
            <a:cxnSpLocks/>
          </p:cNvCxnSpPr>
          <p:nvPr/>
        </p:nvCxnSpPr>
        <p:spPr>
          <a:xfrm>
            <a:off x="9762086" y="5556912"/>
            <a:ext cx="0" cy="381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59407D-0B8F-821E-EA27-1849EC69BC68}"/>
              </a:ext>
            </a:extLst>
          </p:cNvPr>
          <p:cNvCxnSpPr>
            <a:cxnSpLocks/>
          </p:cNvCxnSpPr>
          <p:nvPr/>
        </p:nvCxnSpPr>
        <p:spPr>
          <a:xfrm>
            <a:off x="9762086" y="6885537"/>
            <a:ext cx="0" cy="381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389339-AA81-7B86-CB30-1E12A000FF6D}"/>
              </a:ext>
            </a:extLst>
          </p:cNvPr>
          <p:cNvCxnSpPr>
            <a:cxnSpLocks/>
          </p:cNvCxnSpPr>
          <p:nvPr/>
        </p:nvCxnSpPr>
        <p:spPr>
          <a:xfrm>
            <a:off x="6549887" y="6885537"/>
            <a:ext cx="0" cy="89831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F512C7F8-4204-CB5A-DF29-0D5C54F9370C}"/>
              </a:ext>
            </a:extLst>
          </p:cNvPr>
          <p:cNvCxnSpPr>
            <a:cxnSpLocks/>
            <a:stCxn id="16" idx="3"/>
            <a:endCxn id="55" idx="1"/>
          </p:cNvCxnSpPr>
          <p:nvPr/>
        </p:nvCxnSpPr>
        <p:spPr>
          <a:xfrm flipV="1">
            <a:off x="11334496" y="5951689"/>
            <a:ext cx="1124951" cy="232993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15B98DF7-30D1-2931-04F1-182C1556C64A}"/>
              </a:ext>
            </a:extLst>
          </p:cNvPr>
          <p:cNvCxnSpPr>
            <a:stCxn id="55" idx="3"/>
            <a:endCxn id="58" idx="0"/>
          </p:cNvCxnSpPr>
          <p:nvPr/>
        </p:nvCxnSpPr>
        <p:spPr>
          <a:xfrm>
            <a:off x="15091286" y="5951689"/>
            <a:ext cx="1733326" cy="3517945"/>
          </a:xfrm>
          <a:prstGeom prst="bentConnector2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E9047F4-1583-CA67-5803-C12EF9E0F547}"/>
              </a:ext>
            </a:extLst>
          </p:cNvPr>
          <p:cNvSpPr txBox="1"/>
          <p:nvPr/>
        </p:nvSpPr>
        <p:spPr>
          <a:xfrm>
            <a:off x="16250240" y="5009354"/>
            <a:ext cx="4572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008000"/>
                </a:solidFill>
              </a:rPr>
              <a:t>예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151FEB-41E7-7AC9-732C-7DD53AFE9048}"/>
              </a:ext>
            </a:extLst>
          </p:cNvPr>
          <p:cNvSpPr txBox="1"/>
          <p:nvPr/>
        </p:nvSpPr>
        <p:spPr>
          <a:xfrm>
            <a:off x="15910481" y="6431613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아니오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818D3BA-52C4-9015-7157-3781E8F0FF21}"/>
              </a:ext>
            </a:extLst>
          </p:cNvPr>
          <p:cNvCxnSpPr>
            <a:cxnSpLocks/>
          </p:cNvCxnSpPr>
          <p:nvPr/>
        </p:nvCxnSpPr>
        <p:spPr>
          <a:xfrm>
            <a:off x="3962400" y="6287310"/>
            <a:ext cx="914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7EE8B32-5837-5681-876B-358496314CD9}"/>
              </a:ext>
            </a:extLst>
          </p:cNvPr>
          <p:cNvCxnSpPr>
            <a:cxnSpLocks/>
          </p:cNvCxnSpPr>
          <p:nvPr/>
        </p:nvCxnSpPr>
        <p:spPr>
          <a:xfrm>
            <a:off x="2439068" y="3918612"/>
            <a:ext cx="0" cy="381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20BCA99-B3F2-075B-57C3-EAF76A227349}"/>
              </a:ext>
            </a:extLst>
          </p:cNvPr>
          <p:cNvCxnSpPr>
            <a:cxnSpLocks/>
          </p:cNvCxnSpPr>
          <p:nvPr/>
        </p:nvCxnSpPr>
        <p:spPr>
          <a:xfrm>
            <a:off x="2439068" y="5366412"/>
            <a:ext cx="0" cy="381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D5860FA-5E09-0E7E-E3D3-63706F129B20}"/>
              </a:ext>
            </a:extLst>
          </p:cNvPr>
          <p:cNvCxnSpPr>
            <a:cxnSpLocks/>
          </p:cNvCxnSpPr>
          <p:nvPr/>
        </p:nvCxnSpPr>
        <p:spPr>
          <a:xfrm flipV="1">
            <a:off x="16824612" y="1327812"/>
            <a:ext cx="0" cy="46238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193EAD3-7E54-00E6-2E39-7A29B19DB1D7}"/>
              </a:ext>
            </a:extLst>
          </p:cNvPr>
          <p:cNvCxnSpPr>
            <a:cxnSpLocks/>
          </p:cNvCxnSpPr>
          <p:nvPr/>
        </p:nvCxnSpPr>
        <p:spPr>
          <a:xfrm flipH="1">
            <a:off x="4419600" y="1327812"/>
            <a:ext cx="1240501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2E56253-1819-93A6-CA6B-B70983D3C728}"/>
              </a:ext>
            </a:extLst>
          </p:cNvPr>
          <p:cNvCxnSpPr>
            <a:cxnSpLocks/>
          </p:cNvCxnSpPr>
          <p:nvPr/>
        </p:nvCxnSpPr>
        <p:spPr>
          <a:xfrm>
            <a:off x="4419600" y="1327812"/>
            <a:ext cx="0" cy="27813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AFED05-CC00-FF19-B105-60B1A99C8157}"/>
              </a:ext>
            </a:extLst>
          </p:cNvPr>
          <p:cNvCxnSpPr>
            <a:cxnSpLocks/>
          </p:cNvCxnSpPr>
          <p:nvPr/>
        </p:nvCxnSpPr>
        <p:spPr>
          <a:xfrm flipH="1">
            <a:off x="2743200" y="4109112"/>
            <a:ext cx="167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79210B-4280-6DBB-490B-0B19F1B6A162}"/>
              </a:ext>
            </a:extLst>
          </p:cNvPr>
          <p:cNvSpPr txBox="1"/>
          <p:nvPr/>
        </p:nvSpPr>
        <p:spPr>
          <a:xfrm>
            <a:off x="457200" y="186998"/>
            <a:ext cx="7924800" cy="90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300" b="1" dirty="0">
                <a:latin typeface="맑은 고딕"/>
              </a:rPr>
              <a:t>1.</a:t>
            </a:r>
            <a:r>
              <a:rPr lang="ko-KR" altLang="en-US" sz="5300" b="1" dirty="0">
                <a:latin typeface="맑은 고딕"/>
              </a:rPr>
              <a:t> 프로그램 구성</a:t>
            </a:r>
          </a:p>
        </p:txBody>
      </p:sp>
    </p:spTree>
    <p:extLst>
      <p:ext uri="{BB962C8B-B14F-4D97-AF65-F5344CB8AC3E}">
        <p14:creationId xmlns:p14="http://schemas.microsoft.com/office/powerpoint/2010/main" val="18147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928</Words>
  <Application>Microsoft Macintosh PowerPoint</Application>
  <PresentationFormat>Custom</PresentationFormat>
  <Paragraphs>174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맑은 고딕</vt:lpstr>
      <vt:lpstr>Arial</vt:lpstr>
      <vt:lpstr>함초롬돋움</vt:lpstr>
      <vt:lpstr>Cambria Math</vt:lpstr>
      <vt:lpstr>Calibri</vt:lpstr>
      <vt:lpstr>210 도시락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깔끔한 심플한 팀 프로젝트 발표 프리젠테이션</dc:title>
  <cp:lastModifiedBy>김예서</cp:lastModifiedBy>
  <cp:revision>159</cp:revision>
  <dcterms:created xsi:type="dcterms:W3CDTF">2006-08-16T00:00:00Z</dcterms:created>
  <dcterms:modified xsi:type="dcterms:W3CDTF">2024-12-06T08:15:38Z</dcterms:modified>
  <cp:version>1000.0000.01</cp:version>
</cp:coreProperties>
</file>